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7" r:id="rId1"/>
    <p:sldMasterId id="2147483679" r:id="rId2"/>
  </p:sldMasterIdLst>
  <p:notesMasterIdLst>
    <p:notesMasterId r:id="rId38"/>
  </p:notesMasterIdLst>
  <p:handoutMasterIdLst>
    <p:handoutMasterId r:id="rId39"/>
  </p:handoutMasterIdLst>
  <p:sldIdLst>
    <p:sldId id="266" r:id="rId3"/>
    <p:sldId id="771" r:id="rId4"/>
    <p:sldId id="760" r:id="rId5"/>
    <p:sldId id="716" r:id="rId6"/>
    <p:sldId id="717" r:id="rId7"/>
    <p:sldId id="773" r:id="rId8"/>
    <p:sldId id="718" r:id="rId9"/>
    <p:sldId id="719" r:id="rId10"/>
    <p:sldId id="720" r:id="rId11"/>
    <p:sldId id="784" r:id="rId12"/>
    <p:sldId id="721" r:id="rId13"/>
    <p:sldId id="786" r:id="rId14"/>
    <p:sldId id="722" r:id="rId15"/>
    <p:sldId id="723" r:id="rId16"/>
    <p:sldId id="724" r:id="rId17"/>
    <p:sldId id="774" r:id="rId18"/>
    <p:sldId id="726" r:id="rId19"/>
    <p:sldId id="787" r:id="rId20"/>
    <p:sldId id="727" r:id="rId21"/>
    <p:sldId id="728" r:id="rId22"/>
    <p:sldId id="788" r:id="rId23"/>
    <p:sldId id="729" r:id="rId24"/>
    <p:sldId id="732" r:id="rId25"/>
    <p:sldId id="733" r:id="rId26"/>
    <p:sldId id="785" r:id="rId27"/>
    <p:sldId id="776" r:id="rId28"/>
    <p:sldId id="580" r:id="rId29"/>
    <p:sldId id="676" r:id="rId30"/>
    <p:sldId id="783" r:id="rId31"/>
    <p:sldId id="782" r:id="rId32"/>
    <p:sldId id="789" r:id="rId33"/>
    <p:sldId id="790" r:id="rId34"/>
    <p:sldId id="791" r:id="rId35"/>
    <p:sldId id="792" r:id="rId36"/>
    <p:sldId id="267" r:id="rId37"/>
  </p:sldIdLst>
  <p:sldSz cx="9144000" cy="6858000" type="screen4x3"/>
  <p:notesSz cx="6858000" cy="9190038"/>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1900" b="1" kern="1200">
        <a:solidFill>
          <a:schemeClr val="folHlink"/>
        </a:solidFill>
        <a:latin typeface="Comic Sans MS" pitchFamily="66" charset="0"/>
        <a:ea typeface="+mn-ea"/>
        <a:cs typeface="+mn-cs"/>
      </a:defRPr>
    </a:lvl1pPr>
    <a:lvl2pPr marL="457200" algn="ctr" rtl="0" eaLnBrk="0" fontAlgn="base" hangingPunct="0">
      <a:spcBef>
        <a:spcPct val="0"/>
      </a:spcBef>
      <a:spcAft>
        <a:spcPct val="0"/>
      </a:spcAft>
      <a:defRPr sz="1900" b="1" kern="1200">
        <a:solidFill>
          <a:schemeClr val="folHlink"/>
        </a:solidFill>
        <a:latin typeface="Comic Sans MS" pitchFamily="66" charset="0"/>
        <a:ea typeface="+mn-ea"/>
        <a:cs typeface="+mn-cs"/>
      </a:defRPr>
    </a:lvl2pPr>
    <a:lvl3pPr marL="914400" algn="ctr" rtl="0" eaLnBrk="0" fontAlgn="base" hangingPunct="0">
      <a:spcBef>
        <a:spcPct val="0"/>
      </a:spcBef>
      <a:spcAft>
        <a:spcPct val="0"/>
      </a:spcAft>
      <a:defRPr sz="1900" b="1" kern="1200">
        <a:solidFill>
          <a:schemeClr val="folHlink"/>
        </a:solidFill>
        <a:latin typeface="Comic Sans MS" pitchFamily="66" charset="0"/>
        <a:ea typeface="+mn-ea"/>
        <a:cs typeface="+mn-cs"/>
      </a:defRPr>
    </a:lvl3pPr>
    <a:lvl4pPr marL="1371600" algn="ctr" rtl="0" eaLnBrk="0" fontAlgn="base" hangingPunct="0">
      <a:spcBef>
        <a:spcPct val="0"/>
      </a:spcBef>
      <a:spcAft>
        <a:spcPct val="0"/>
      </a:spcAft>
      <a:defRPr sz="1900" b="1" kern="1200">
        <a:solidFill>
          <a:schemeClr val="folHlink"/>
        </a:solidFill>
        <a:latin typeface="Comic Sans MS" pitchFamily="66" charset="0"/>
        <a:ea typeface="+mn-ea"/>
        <a:cs typeface="+mn-cs"/>
      </a:defRPr>
    </a:lvl4pPr>
    <a:lvl5pPr marL="1828800" algn="ctr" rtl="0" eaLnBrk="0" fontAlgn="base" hangingPunct="0">
      <a:spcBef>
        <a:spcPct val="0"/>
      </a:spcBef>
      <a:spcAft>
        <a:spcPct val="0"/>
      </a:spcAft>
      <a:defRPr sz="1900" b="1" kern="1200">
        <a:solidFill>
          <a:schemeClr val="folHlink"/>
        </a:solidFill>
        <a:latin typeface="Comic Sans MS" pitchFamily="66" charset="0"/>
        <a:ea typeface="+mn-ea"/>
        <a:cs typeface="+mn-cs"/>
      </a:defRPr>
    </a:lvl5pPr>
    <a:lvl6pPr marL="2286000" algn="l" defTabSz="914400" rtl="0" eaLnBrk="1" latinLnBrk="0" hangingPunct="1">
      <a:defRPr sz="1900" b="1" kern="1200">
        <a:solidFill>
          <a:schemeClr val="folHlink"/>
        </a:solidFill>
        <a:latin typeface="Comic Sans MS" pitchFamily="66" charset="0"/>
        <a:ea typeface="+mn-ea"/>
        <a:cs typeface="+mn-cs"/>
      </a:defRPr>
    </a:lvl6pPr>
    <a:lvl7pPr marL="2743200" algn="l" defTabSz="914400" rtl="0" eaLnBrk="1" latinLnBrk="0" hangingPunct="1">
      <a:defRPr sz="1900" b="1" kern="1200">
        <a:solidFill>
          <a:schemeClr val="folHlink"/>
        </a:solidFill>
        <a:latin typeface="Comic Sans MS" pitchFamily="66" charset="0"/>
        <a:ea typeface="+mn-ea"/>
        <a:cs typeface="+mn-cs"/>
      </a:defRPr>
    </a:lvl7pPr>
    <a:lvl8pPr marL="3200400" algn="l" defTabSz="914400" rtl="0" eaLnBrk="1" latinLnBrk="0" hangingPunct="1">
      <a:defRPr sz="1900" b="1" kern="1200">
        <a:solidFill>
          <a:schemeClr val="folHlink"/>
        </a:solidFill>
        <a:latin typeface="Comic Sans MS" pitchFamily="66" charset="0"/>
        <a:ea typeface="+mn-ea"/>
        <a:cs typeface="+mn-cs"/>
      </a:defRPr>
    </a:lvl8pPr>
    <a:lvl9pPr marL="3657600" algn="l" defTabSz="914400" rtl="0" eaLnBrk="1" latinLnBrk="0" hangingPunct="1">
      <a:defRPr sz="1900" b="1" kern="1200">
        <a:solidFill>
          <a:schemeClr val="folHlink"/>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9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006666"/>
    <a:srgbClr val="D5EFFB"/>
    <a:srgbClr val="FBF5C9"/>
    <a:srgbClr val="BFE7F9"/>
    <a:srgbClr val="33CCFF"/>
    <a:srgbClr val="F7F7F7"/>
    <a:srgbClr val="F5F5F5"/>
    <a:srgbClr val="FFFFFF"/>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306B38-BCAB-7142-84AD-E40E835846AA}" v="156" dt="2024-09-10T13:39:29.9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7" autoAdjust="0"/>
    <p:restoredTop sz="83226" autoAdjust="0"/>
  </p:normalViewPr>
  <p:slideViewPr>
    <p:cSldViewPr>
      <p:cViewPr varScale="1">
        <p:scale>
          <a:sx n="135" d="100"/>
          <a:sy n="135" d="100"/>
        </p:scale>
        <p:origin x="1496" y="1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Lst>
  </p:outlineViewPr>
  <p:notesTextViewPr>
    <p:cViewPr>
      <p:scale>
        <a:sx n="100" d="100"/>
        <a:sy n="100" d="100"/>
      </p:scale>
      <p:origin x="0" y="0"/>
    </p:cViewPr>
  </p:notesTextViewPr>
  <p:sorterViewPr>
    <p:cViewPr varScale="1">
      <p:scale>
        <a:sx n="100" d="100"/>
        <a:sy n="100" d="100"/>
      </p:scale>
      <p:origin x="0" y="0"/>
    </p:cViewPr>
  </p:sorterViewPr>
  <p:notesViewPr>
    <p:cSldViewPr>
      <p:cViewPr>
        <p:scale>
          <a:sx n="75" d="100"/>
          <a:sy n="75" d="100"/>
        </p:scale>
        <p:origin x="-2442" y="-270"/>
      </p:cViewPr>
      <p:guideLst>
        <p:guide orient="horz" pos="2894"/>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13" Type="http://schemas.openxmlformats.org/officeDocument/2006/relationships/slide" Target="slides/slide16.xml"/><Relationship Id="rId18" Type="http://schemas.openxmlformats.org/officeDocument/2006/relationships/slide" Target="slides/slide23.xml"/><Relationship Id="rId3" Type="http://schemas.openxmlformats.org/officeDocument/2006/relationships/slide" Target="slides/slide5.xml"/><Relationship Id="rId21" Type="http://schemas.openxmlformats.org/officeDocument/2006/relationships/slide" Target="slides/slide27.xml"/><Relationship Id="rId7" Type="http://schemas.openxmlformats.org/officeDocument/2006/relationships/slide" Target="slides/slide9.xml"/><Relationship Id="rId12" Type="http://schemas.openxmlformats.org/officeDocument/2006/relationships/slide" Target="slides/slide15.xml"/><Relationship Id="rId17" Type="http://schemas.openxmlformats.org/officeDocument/2006/relationships/slide" Target="slides/slide22.xml"/><Relationship Id="rId2" Type="http://schemas.openxmlformats.org/officeDocument/2006/relationships/slide" Target="slides/slide4.xml"/><Relationship Id="rId16" Type="http://schemas.openxmlformats.org/officeDocument/2006/relationships/slide" Target="slides/slide20.xml"/><Relationship Id="rId20" Type="http://schemas.openxmlformats.org/officeDocument/2006/relationships/slide" Target="slides/slide25.xml"/><Relationship Id="rId1" Type="http://schemas.openxmlformats.org/officeDocument/2006/relationships/slide" Target="slides/slide2.xml"/><Relationship Id="rId6" Type="http://schemas.openxmlformats.org/officeDocument/2006/relationships/slide" Target="slides/slide8.xml"/><Relationship Id="rId11" Type="http://schemas.openxmlformats.org/officeDocument/2006/relationships/slide" Target="slides/slide14.xml"/><Relationship Id="rId5" Type="http://schemas.openxmlformats.org/officeDocument/2006/relationships/slide" Target="slides/slide7.xml"/><Relationship Id="rId15" Type="http://schemas.openxmlformats.org/officeDocument/2006/relationships/slide" Target="slides/slide19.xml"/><Relationship Id="rId10" Type="http://schemas.openxmlformats.org/officeDocument/2006/relationships/slide" Target="slides/slide13.xml"/><Relationship Id="rId19" Type="http://schemas.openxmlformats.org/officeDocument/2006/relationships/slide" Target="slides/slide24.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17.xml"/><Relationship Id="rId22"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35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1000" y="4365625"/>
            <a:ext cx="6172200" cy="413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4995" name="Rectangle 3"/>
          <p:cNvSpPr>
            <a:spLocks noGrp="1" noRot="1" noChangeAspect="1" noChangeArrowheads="1" noTextEdit="1"/>
          </p:cNvSpPr>
          <p:nvPr>
            <p:ph type="sldImg" idx="2"/>
          </p:nvPr>
        </p:nvSpPr>
        <p:spPr bwMode="auto">
          <a:xfrm>
            <a:off x="1139825" y="695325"/>
            <a:ext cx="4578350" cy="3433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163173409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charset="0"/>
        <a:ea typeface="+mn-ea"/>
        <a:cs typeface="+mn-cs"/>
      </a:defRPr>
    </a:lvl1pPr>
    <a:lvl2pPr marL="457200" algn="l" rtl="0" eaLnBrk="0" fontAlgn="base" hangingPunct="0">
      <a:spcBef>
        <a:spcPct val="30000"/>
      </a:spcBef>
      <a:spcAft>
        <a:spcPct val="0"/>
      </a:spcAft>
      <a:defRPr sz="1400" kern="1200">
        <a:solidFill>
          <a:schemeClr val="tx1"/>
        </a:solidFill>
        <a:latin typeface="Arial" charset="0"/>
        <a:ea typeface="+mn-ea"/>
        <a:cs typeface="+mn-cs"/>
      </a:defRPr>
    </a:lvl2pPr>
    <a:lvl3pPr marL="914400" algn="l" rtl="0" eaLnBrk="0" fontAlgn="base" hangingPunct="0">
      <a:spcBef>
        <a:spcPct val="30000"/>
      </a:spcBef>
      <a:spcAft>
        <a:spcPct val="0"/>
      </a:spcAft>
      <a:defRPr sz="1400" kern="1200">
        <a:solidFill>
          <a:schemeClr val="tx1"/>
        </a:solidFill>
        <a:latin typeface="Arial" charset="0"/>
        <a:ea typeface="+mn-ea"/>
        <a:cs typeface="+mn-cs"/>
      </a:defRPr>
    </a:lvl3pPr>
    <a:lvl4pPr marL="1371600" algn="l" rtl="0" eaLnBrk="0" fontAlgn="base" hangingPunct="0">
      <a:spcBef>
        <a:spcPct val="30000"/>
      </a:spcBef>
      <a:spcAft>
        <a:spcPct val="0"/>
      </a:spcAft>
      <a:defRPr sz="1400" kern="1200">
        <a:solidFill>
          <a:schemeClr val="tx1"/>
        </a:solidFill>
        <a:latin typeface="Arial" charset="0"/>
        <a:ea typeface="+mn-ea"/>
        <a:cs typeface="+mn-cs"/>
      </a:defRPr>
    </a:lvl4pPr>
    <a:lvl5pPr marL="1828800" algn="l" rtl="0" eaLnBrk="0" fontAlgn="base" hangingPunct="0">
      <a:spcBef>
        <a:spcPct val="30000"/>
      </a:spcBef>
      <a:spcAft>
        <a:spcPct val="0"/>
      </a:spcAft>
      <a:defRPr sz="14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0938" y="692150"/>
            <a:ext cx="4556125" cy="3416300"/>
          </a:xfrm>
          <a:ln/>
        </p:spPr>
      </p:sp>
      <p:sp>
        <p:nvSpPr>
          <p:cNvPr id="68611" name="Rectangle 4"/>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454193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258" name="Rectangle 2"/>
          <p:cNvSpPr>
            <a:spLocks noGrp="1" noRot="1" noChangeAspect="1" noChangeArrowheads="1" noTextEdit="1"/>
          </p:cNvSpPr>
          <p:nvPr>
            <p:ph type="sldImg"/>
          </p:nvPr>
        </p:nvSpPr>
        <p:spPr>
          <a:ln/>
        </p:spPr>
      </p:sp>
      <p:sp>
        <p:nvSpPr>
          <p:cNvPr id="992259" name="Rectangle 3"/>
          <p:cNvSpPr>
            <a:spLocks noGrp="1" noChangeArrowheads="1"/>
          </p:cNvSpPr>
          <p:nvPr>
            <p:ph type="body" idx="1"/>
          </p:nvPr>
        </p:nvSpPr>
        <p:spPr/>
        <p:txBody>
          <a:bodyPr/>
          <a:lstStyle/>
          <a:p>
            <a:r>
              <a:rPr lang="en-US" altLang="en-US" sz="2400" dirty="0"/>
              <a:t>The cost-of-goods-sold method buries the loss in the Cost of Goods Sold account. The loss method, by identifying the loss due to the write-down, shows the loss separate from Cost of Goods Sold in the income statement.</a:t>
            </a:r>
          </a:p>
          <a:p>
            <a:endParaRPr lang="en-US" altLang="en-US" sz="2400" dirty="0"/>
          </a:p>
          <a:p>
            <a:r>
              <a:rPr lang="en-US" altLang="en-US" sz="2400" b="0" dirty="0">
                <a:effectLst/>
                <a:latin typeface="Liberation Sans" panose="020B0604020202020204" pitchFamily="34" charset="0"/>
                <a:cs typeface="Arial" charset="0"/>
              </a:rPr>
              <a:t>Loss Due to Decline</a:t>
            </a:r>
            <a:r>
              <a:rPr lang="zh-CN" altLang="en-US" sz="2400" b="0" dirty="0">
                <a:effectLst/>
                <a:latin typeface="Liberation Sans" panose="020B0604020202020204" pitchFamily="34" charset="0"/>
                <a:cs typeface="Arial" charset="0"/>
              </a:rPr>
              <a:t> </a:t>
            </a:r>
            <a:r>
              <a:rPr lang="en-US" altLang="zh-CN" sz="2400" b="0" dirty="0">
                <a:effectLst/>
                <a:latin typeface="Liberation Sans" panose="020B0604020202020204" pitchFamily="34" charset="0"/>
                <a:cs typeface="Arial" charset="0"/>
              </a:rPr>
              <a:t>of Inventory</a:t>
            </a:r>
            <a:r>
              <a:rPr lang="en-US" altLang="en-US" sz="2400" b="0" dirty="0">
                <a:effectLst/>
                <a:latin typeface="Liberation Sans" panose="020B0604020202020204" pitchFamily="34" charset="0"/>
                <a:cs typeface="Arial" charset="0"/>
              </a:rPr>
              <a:t> to NRV </a:t>
            </a:r>
            <a:r>
              <a:rPr lang="en-US" altLang="en-US" sz="2400" b="0" dirty="0" err="1">
                <a:effectLst/>
                <a:latin typeface="Liberation Sans" panose="020B0604020202020204" pitchFamily="34" charset="0"/>
                <a:cs typeface="Arial" charset="0"/>
              </a:rPr>
              <a:t>资产减值损失</a:t>
            </a:r>
            <a:r>
              <a:rPr lang="en-US" altLang="zh-CN" sz="2400" b="0" dirty="0">
                <a:effectLst/>
                <a:latin typeface="Liberation Sans" panose="020B0604020202020204" pitchFamily="34" charset="0"/>
                <a:cs typeface="Arial" charset="0"/>
              </a:rPr>
              <a:t>-</a:t>
            </a:r>
            <a:r>
              <a:rPr lang="zh-CN" altLang="en-US" sz="2400" b="0" dirty="0">
                <a:effectLst/>
                <a:latin typeface="Liberation Sans" panose="020B0604020202020204" pitchFamily="34" charset="0"/>
                <a:cs typeface="Arial" charset="0"/>
              </a:rPr>
              <a:t>存货减值损失</a:t>
            </a:r>
            <a:endParaRPr lang="en-US" altLang="en-US" sz="2400" dirty="0"/>
          </a:p>
        </p:txBody>
      </p:sp>
    </p:spTree>
    <p:extLst>
      <p:ext uri="{BB962C8B-B14F-4D97-AF65-F5344CB8AC3E}">
        <p14:creationId xmlns:p14="http://schemas.microsoft.com/office/powerpoint/2010/main" val="3803655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r>
              <a:rPr lang="en-US" altLang="en-US" sz="2400" dirty="0"/>
              <a:t>IFRS does not specify a particular account to debit for the write-down. We believe the loss method presentation is preferable because it clearly discloses the loss resulting from a decline in inventory net realizable values.</a:t>
            </a:r>
          </a:p>
        </p:txBody>
      </p:sp>
    </p:spTree>
    <p:extLst>
      <p:ext uri="{BB962C8B-B14F-4D97-AF65-F5344CB8AC3E}">
        <p14:creationId xmlns:p14="http://schemas.microsoft.com/office/powerpoint/2010/main" val="301228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306" name="Rectangle 2"/>
          <p:cNvSpPr>
            <a:spLocks noGrp="1" noRot="1" noChangeAspect="1" noChangeArrowheads="1" noTextEdit="1"/>
          </p:cNvSpPr>
          <p:nvPr>
            <p:ph type="sldImg"/>
          </p:nvPr>
        </p:nvSpPr>
        <p:spPr>
          <a:ln/>
        </p:spPr>
      </p:sp>
      <p:sp>
        <p:nvSpPr>
          <p:cNvPr id="99430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31495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r>
              <a:rPr lang="en-US" altLang="en-US" sz="2400" dirty="0">
                <a:latin typeface="Arial" panose="020B0604020202020204" pitchFamily="34" charset="0"/>
              </a:rPr>
              <a:t> Instead of crediting the Inventory account for net realizable value adjustments, companies generally use an allowance account, often referred to as Allowance to Reduce Inventory to Net Realizable Value. </a:t>
            </a:r>
          </a:p>
          <a:p>
            <a:endParaRPr lang="en-US" altLang="en-US" sz="2400" dirty="0">
              <a:latin typeface="Arial" panose="020B0604020202020204" pitchFamily="34" charset="0"/>
            </a:endParaRPr>
          </a:p>
          <a:p>
            <a:r>
              <a:rPr lang="en-US" altLang="en-US" sz="2400" dirty="0">
                <a:latin typeface="Arial" panose="020B0604020202020204" pitchFamily="34" charset="0"/>
              </a:rPr>
              <a:t>Use of the allowance account results in reporting both the cost and the net realizable value of the inventory. </a:t>
            </a:r>
          </a:p>
        </p:txBody>
      </p:sp>
    </p:spTree>
    <p:extLst>
      <p:ext uri="{BB962C8B-B14F-4D97-AF65-F5344CB8AC3E}">
        <p14:creationId xmlns:p14="http://schemas.microsoft.com/office/powerpoint/2010/main" val="2923371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Rectangle 2"/>
          <p:cNvSpPr>
            <a:spLocks noGrp="1" noRot="1" noChangeAspect="1" noChangeArrowheads="1" noTextEdit="1"/>
          </p:cNvSpPr>
          <p:nvPr>
            <p:ph type="sldImg"/>
          </p:nvPr>
        </p:nvSpPr>
        <p:spPr>
          <a:ln/>
        </p:spPr>
      </p:sp>
      <p:sp>
        <p:nvSpPr>
          <p:cNvPr id="1019907" name="Rectangle 3"/>
          <p:cNvSpPr>
            <a:spLocks noGrp="1" noChangeArrowheads="1"/>
          </p:cNvSpPr>
          <p:nvPr>
            <p:ph type="body" idx="1"/>
          </p:nvPr>
        </p:nvSpPr>
        <p:spPr/>
        <p:txBody>
          <a:bodyPr/>
          <a:lstStyle/>
          <a:p>
            <a:r>
              <a:rPr lang="en-US" altLang="en-US" sz="2400" dirty="0"/>
              <a:t>The use of the allowance under the cost-of-goods-sold or loss method permits both the income statement and the statement of financial position to reflect inventory measured at €82,000, although the statement of financial position shows a net amount of €70,000. It also keeps subsidiary inventory ledgers and records in correspondence with the control account without changing prices</a:t>
            </a:r>
          </a:p>
        </p:txBody>
      </p:sp>
    </p:spTree>
    <p:extLst>
      <p:ext uri="{BB962C8B-B14F-4D97-AF65-F5344CB8AC3E}">
        <p14:creationId xmlns:p14="http://schemas.microsoft.com/office/powerpoint/2010/main" val="3239986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r>
              <a:rPr lang="en-US" sz="2400" b="0" i="0" dirty="0">
                <a:solidFill>
                  <a:srgbClr val="1B1B26"/>
                </a:solidFill>
                <a:effectLst/>
                <a:latin typeface="Georgia" panose="02040502050405020303" pitchFamily="18" charset="0"/>
              </a:rPr>
              <a:t>In periods following the write-down, economic conditions may change such that the net realizable value of inventories previously written down may be </a:t>
            </a:r>
            <a:r>
              <a:rPr lang="en-US" sz="2400" b="0" i="1" dirty="0">
                <a:solidFill>
                  <a:srgbClr val="1B1B26"/>
                </a:solidFill>
                <a:effectLst/>
                <a:latin typeface="Georgia" panose="02040502050405020303" pitchFamily="18" charset="0"/>
              </a:rPr>
              <a:t>greater </a:t>
            </a:r>
            <a:r>
              <a:rPr lang="en-US" sz="2400" b="0" i="0" dirty="0">
                <a:solidFill>
                  <a:srgbClr val="1B1B26"/>
                </a:solidFill>
                <a:effectLst/>
                <a:latin typeface="Georgia" panose="02040502050405020303" pitchFamily="18" charset="0"/>
              </a:rPr>
              <a:t>than cost, or there may be clear evidence of an increase in the net realizable value. In this situation, the amount of the write-down is reversed, with the reversal limited to the amount of the original write-down.</a:t>
            </a:r>
            <a:endParaRPr lang="en-US" altLang="en-US" sz="2400" dirty="0"/>
          </a:p>
        </p:txBody>
      </p:sp>
    </p:spTree>
    <p:extLst>
      <p:ext uri="{BB962C8B-B14F-4D97-AF65-F5344CB8AC3E}">
        <p14:creationId xmlns:p14="http://schemas.microsoft.com/office/powerpoint/2010/main" val="4077730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Rot="1" noChangeAspect="1" noChangeArrowheads="1" noTextEdit="1"/>
          </p:cNvSpPr>
          <p:nvPr>
            <p:ph type="sldImg"/>
          </p:nvPr>
        </p:nvSpPr>
        <p:spPr>
          <a:ln/>
        </p:spPr>
      </p:sp>
      <p:sp>
        <p:nvSpPr>
          <p:cNvPr id="1021955" name="Rectangle 3"/>
          <p:cNvSpPr>
            <a:spLocks noGrp="1" noChangeArrowheads="1"/>
          </p:cNvSpPr>
          <p:nvPr>
            <p:ph type="body" idx="1"/>
          </p:nvPr>
        </p:nvSpPr>
        <p:spPr/>
        <p:txBody>
          <a:bodyPr/>
          <a:lstStyle/>
          <a:p>
            <a:r>
              <a:rPr lang="en-US" altLang="en-US" sz="2000" dirty="0"/>
              <a:t>If prices are falling, the company records an additional write-down. If prices are rising, the company records an increase in income. We can think of the net increase as a recovery of a previously recognized loss. Under no circumstances should the inventory be reported at a value above original cost.</a:t>
            </a:r>
          </a:p>
        </p:txBody>
      </p:sp>
    </p:spTree>
    <p:extLst>
      <p:ext uri="{BB962C8B-B14F-4D97-AF65-F5344CB8AC3E}">
        <p14:creationId xmlns:p14="http://schemas.microsoft.com/office/powerpoint/2010/main" val="3197716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354" name="Rectangle 2"/>
          <p:cNvSpPr>
            <a:spLocks noGrp="1" noRot="1" noChangeAspect="1" noChangeArrowheads="1" noTextEdit="1"/>
          </p:cNvSpPr>
          <p:nvPr>
            <p:ph type="sldImg"/>
          </p:nvPr>
        </p:nvSpPr>
        <p:spPr>
          <a:ln/>
        </p:spPr>
      </p:sp>
      <p:sp>
        <p:nvSpPr>
          <p:cNvPr id="868355" name="Rectangle 3"/>
          <p:cNvSpPr>
            <a:spLocks noGrp="1" noChangeArrowheads="1"/>
          </p:cNvSpPr>
          <p:nvPr>
            <p:ph type="body" idx="1"/>
          </p:nvPr>
        </p:nvSpPr>
        <p:spPr/>
        <p:txBody>
          <a:bodyPr/>
          <a:lstStyle/>
          <a:p>
            <a:r>
              <a:rPr lang="en-US" sz="2400" b="0" i="0" dirty="0">
                <a:solidFill>
                  <a:srgbClr val="1B1B26"/>
                </a:solidFill>
                <a:effectLst/>
                <a:latin typeface="Georgia" panose="02040502050405020303" pitchFamily="18" charset="0"/>
              </a:rPr>
              <a:t>Many financial statement users appreciate the LCNRV rule because they at least know that it prevents overstatement of inventory. In addition, recognizing all losses but anticipating no gains generally avoids overstatement of income.</a:t>
            </a:r>
            <a:endParaRPr lang="en-US" altLang="en-US" sz="2400" dirty="0"/>
          </a:p>
        </p:txBody>
      </p:sp>
    </p:spTree>
    <p:extLst>
      <p:ext uri="{BB962C8B-B14F-4D97-AF65-F5344CB8AC3E}">
        <p14:creationId xmlns:p14="http://schemas.microsoft.com/office/powerpoint/2010/main" val="553307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2503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94519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noTextEdit="1"/>
          </p:cNvSpPr>
          <p:nvPr>
            <p:ph type="sldImg"/>
          </p:nvPr>
        </p:nvSpPr>
        <p:spPr>
          <a:ln/>
        </p:spPr>
      </p:sp>
      <p:sp>
        <p:nvSpPr>
          <p:cNvPr id="224259" name="Rectangle 3"/>
          <p:cNvSpPr>
            <a:spLocks noGrp="1" noChangeArrowheads="1"/>
          </p:cNvSpPr>
          <p:nvPr>
            <p:ph type="body" idx="1"/>
          </p:nvPr>
        </p:nvSpPr>
        <p:spPr/>
        <p:txBody>
          <a:bodyPr/>
          <a:lstStyle/>
          <a:p>
            <a:r>
              <a:rPr lang="en-US" altLang="en-US" sz="2400" dirty="0"/>
              <a:t>Inventories are recorded at their cost. However, if inventory declines in value below its original cost, a major departure from the historical cost principle occurs. Whatever the reason for a decline—obsolescence, price-level changes, or damaged goods—a company should write down the inventory to net realizable value to report this loss.</a:t>
            </a:r>
          </a:p>
          <a:p>
            <a:endParaRPr lang="en-US" altLang="en-US" sz="2400" dirty="0"/>
          </a:p>
          <a:p>
            <a:r>
              <a:rPr lang="en-US" altLang="en-US" sz="2400" dirty="0"/>
              <a:t> The term net realizable value (NRV) refers to the net amount that a company expects to realize from the sale of inventory.</a:t>
            </a:r>
          </a:p>
        </p:txBody>
      </p:sp>
    </p:spTree>
    <p:extLst>
      <p:ext uri="{BB962C8B-B14F-4D97-AF65-F5344CB8AC3E}">
        <p14:creationId xmlns:p14="http://schemas.microsoft.com/office/powerpoint/2010/main" val="1773637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662294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1639764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a:noFill/>
        </p:spPr>
        <p:txBody>
          <a:bodyPr/>
          <a:lstStyle/>
          <a:p>
            <a:endParaRPr lang="en-US" altLang="en-US" dirty="0"/>
          </a:p>
        </p:txBody>
      </p:sp>
    </p:spTree>
    <p:extLst>
      <p:ext uri="{BB962C8B-B14F-4D97-AF65-F5344CB8AC3E}">
        <p14:creationId xmlns:p14="http://schemas.microsoft.com/office/powerpoint/2010/main" val="2381935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946" name="Rectangle 2"/>
          <p:cNvSpPr>
            <a:spLocks noGrp="1" noRot="1" noChangeAspect="1" noChangeArrowheads="1" noTextEdit="1"/>
          </p:cNvSpPr>
          <p:nvPr>
            <p:ph type="sldImg"/>
          </p:nvPr>
        </p:nvSpPr>
        <p:spPr>
          <a:ln/>
        </p:spPr>
      </p:sp>
      <p:sp>
        <p:nvSpPr>
          <p:cNvPr id="850947" name="Rectangle 3"/>
          <p:cNvSpPr>
            <a:spLocks noGrp="1" noChangeArrowheads="1"/>
          </p:cNvSpPr>
          <p:nvPr>
            <p:ph type="body" idx="1"/>
          </p:nvPr>
        </p:nvSpPr>
        <p:spPr/>
        <p:txBody>
          <a:bodyPr/>
          <a:lstStyle/>
          <a:p>
            <a:r>
              <a:rPr lang="en-US" altLang="en-US" sz="2400" dirty="0" err="1"/>
              <a:t>Mander</a:t>
            </a:r>
            <a:r>
              <a:rPr lang="en-US" altLang="en-US" sz="2400" dirty="0"/>
              <a:t> reports inventory on its statement of financial position at €750. In its income statement, </a:t>
            </a:r>
            <a:r>
              <a:rPr lang="en-US" altLang="en-US" sz="2400" dirty="0" err="1"/>
              <a:t>Mander</a:t>
            </a:r>
            <a:r>
              <a:rPr lang="en-US" altLang="en-US" sz="2400" dirty="0"/>
              <a:t> reports a Loss on Inventory Write-Down of €200 (€950 − €750).</a:t>
            </a:r>
          </a:p>
        </p:txBody>
      </p:sp>
    </p:spTree>
    <p:extLst>
      <p:ext uri="{BB962C8B-B14F-4D97-AF65-F5344CB8AC3E}">
        <p14:creationId xmlns:p14="http://schemas.microsoft.com/office/powerpoint/2010/main" val="1738936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p:spPr>
        <p:txBody>
          <a:bodyPr/>
          <a:lstStyle/>
          <a:p>
            <a:r>
              <a:rPr lang="en-US" altLang="en-US" dirty="0">
                <a:latin typeface="Arial" panose="020B0604020202020204" pitchFamily="34" charset="0"/>
              </a:rPr>
              <a:t>A departure from cost is justified because inventories should not be reported at amounts higher than their expected realization from sale or use. In addition, a company like </a:t>
            </a:r>
            <a:r>
              <a:rPr lang="en-US" altLang="en-US" dirty="0" err="1">
                <a:latin typeface="Arial" panose="020B0604020202020204" pitchFamily="34" charset="0"/>
              </a:rPr>
              <a:t>Mander</a:t>
            </a:r>
            <a:r>
              <a:rPr lang="en-US" altLang="en-US" dirty="0">
                <a:latin typeface="Arial" panose="020B0604020202020204" pitchFamily="34" charset="0"/>
              </a:rPr>
              <a:t> should charge the loss of utility against revenues in the period in which the loss occurs, not in the period of sale.</a:t>
            </a:r>
          </a:p>
        </p:txBody>
      </p:sp>
    </p:spTree>
    <p:extLst>
      <p:ext uri="{BB962C8B-B14F-4D97-AF65-F5344CB8AC3E}">
        <p14:creationId xmlns:p14="http://schemas.microsoft.com/office/powerpoint/2010/main" val="317155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p:txBody>
          <a:bodyPr/>
          <a:lstStyle/>
          <a:p>
            <a:r>
              <a:rPr lang="en-US" altLang="en-US" dirty="0"/>
              <a:t>Companies therefore report their inventories at the lower-of-cost-or-net realizable value (LCNRV) at each reporting date. Illustration 9.2 shows how two companies indicate measurement at LCNRV.</a:t>
            </a:r>
          </a:p>
        </p:txBody>
      </p:sp>
    </p:spTree>
    <p:extLst>
      <p:ext uri="{BB962C8B-B14F-4D97-AF65-F5344CB8AC3E}">
        <p14:creationId xmlns:p14="http://schemas.microsoft.com/office/powerpoint/2010/main" val="306579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p:txBody>
          <a:bodyPr/>
          <a:lstStyle/>
          <a:p>
            <a:r>
              <a:rPr lang="en-US" altLang="en-US" sz="2400" dirty="0"/>
              <a:t>A company estimates net realizable value based on the most reliable evidence of the inventories’ realizable amounts (expected selling price, expected costs of completion, and expected costs to sell).</a:t>
            </a:r>
          </a:p>
          <a:p>
            <a:endParaRPr lang="en-US" altLang="en-US" sz="2400" dirty="0"/>
          </a:p>
          <a:p>
            <a:r>
              <a:rPr lang="en-US" altLang="en-US" sz="2400" dirty="0"/>
              <a:t>As indicated, the final inventory value of ¥384,000 equals the sum of the LCNRV for each of the inventory items. That is, Jinn-Feng applies the LCNRV rule to each individual type of food.</a:t>
            </a:r>
          </a:p>
          <a:p>
            <a:endParaRPr lang="en-US" altLang="en-US" sz="2400" dirty="0"/>
          </a:p>
          <a:p>
            <a:r>
              <a:rPr lang="en-US" sz="3200" b="1" i="0" dirty="0" err="1">
                <a:solidFill>
                  <a:srgbClr val="FF0000"/>
                </a:solidFill>
                <a:effectLst/>
                <a:latin typeface="arial" panose="020B0604020202020204" pitchFamily="34" charset="0"/>
              </a:rPr>
              <a:t>spin‧ach</a:t>
            </a:r>
            <a:r>
              <a:rPr lang="en-US" sz="3200" b="0" i="0" dirty="0">
                <a:solidFill>
                  <a:srgbClr val="000000"/>
                </a:solidFill>
                <a:effectLst/>
                <a:latin typeface="arial" panose="020B0604020202020204" pitchFamily="34" charset="0"/>
              </a:rPr>
              <a:t> /</a:t>
            </a:r>
            <a:r>
              <a:rPr lang="en-US" sz="3200" b="0" i="0" dirty="0">
                <a:solidFill>
                  <a:srgbClr val="333333"/>
                </a:solidFill>
                <a:effectLst/>
                <a:latin typeface="arial" panose="020B0604020202020204" pitchFamily="34" charset="0"/>
              </a:rPr>
              <a:t>ˈ</a:t>
            </a:r>
            <a:r>
              <a:rPr lang="en-US" sz="3200" b="0" i="0" dirty="0" err="1">
                <a:solidFill>
                  <a:srgbClr val="333333"/>
                </a:solidFill>
                <a:effectLst/>
                <a:latin typeface="arial" panose="020B0604020202020204" pitchFamily="34" charset="0"/>
              </a:rPr>
              <a:t>spɪnɪdʒ</a:t>
            </a:r>
            <a:r>
              <a:rPr lang="en-US" sz="3200" b="0" i="0" dirty="0">
                <a:solidFill>
                  <a:srgbClr val="333333"/>
                </a:solidFill>
                <a:effectLst/>
                <a:latin typeface="arial" panose="020B0604020202020204" pitchFamily="34" charset="0"/>
              </a:rPr>
              <a:t>, -</a:t>
            </a:r>
            <a:r>
              <a:rPr lang="en-US" sz="3200" b="0" i="0" dirty="0" err="1">
                <a:solidFill>
                  <a:srgbClr val="333333"/>
                </a:solidFill>
                <a:effectLst/>
                <a:latin typeface="arial" panose="020B0604020202020204" pitchFamily="34" charset="0"/>
              </a:rPr>
              <a:t>ɪtʃ</a:t>
            </a:r>
            <a:r>
              <a:rPr lang="en-US" sz="3200" b="0" i="0" dirty="0">
                <a:solidFill>
                  <a:srgbClr val="000000"/>
                </a:solidFill>
                <a:effectLst/>
                <a:latin typeface="arial" panose="020B0604020202020204" pitchFamily="34" charset="0"/>
              </a:rPr>
              <a:t>/</a:t>
            </a:r>
            <a:r>
              <a:rPr lang="en-US" sz="3200" b="1" i="0" dirty="0">
                <a:solidFill>
                  <a:srgbClr val="008000"/>
                </a:solidFill>
                <a:effectLst/>
                <a:latin typeface="arial" panose="020B0604020202020204" pitchFamily="34" charset="0"/>
              </a:rPr>
              <a:t> </a:t>
            </a:r>
            <a:endParaRPr lang="en-US" altLang="en-US" sz="2400" dirty="0"/>
          </a:p>
        </p:txBody>
      </p:sp>
    </p:spTree>
    <p:extLst>
      <p:ext uri="{BB962C8B-B14F-4D97-AF65-F5344CB8AC3E}">
        <p14:creationId xmlns:p14="http://schemas.microsoft.com/office/powerpoint/2010/main" val="328424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Rot="1" noChangeAspect="1" noChangeArrowheads="1" noTextEdit="1"/>
          </p:cNvSpPr>
          <p:nvPr>
            <p:ph type="sldImg"/>
          </p:nvPr>
        </p:nvSpPr>
        <p:spPr>
          <a:ln/>
        </p:spPr>
      </p:sp>
      <p:sp>
        <p:nvSpPr>
          <p:cNvPr id="1011716" name="Rectangle 4"/>
          <p:cNvSpPr>
            <a:spLocks noGrp="1" noChangeArrowheads="1"/>
          </p:cNvSpPr>
          <p:nvPr>
            <p:ph type="body" idx="1"/>
          </p:nvPr>
        </p:nvSpPr>
        <p:spPr/>
        <p:txBody>
          <a:bodyPr/>
          <a:lstStyle/>
          <a:p>
            <a:r>
              <a:rPr lang="en-US" altLang="en-US" sz="2400" dirty="0"/>
              <a:t>In the Jinn-Feng Foods illustration, we assumed that the company applied the LCNRV rule to each individual type of food. However, companies may apply the LCNRV rule to a group of similar or related items, or to the total of the inventory. For example, in the textile industry, sometimes it is not possible to determine selling price for each textile individually, and therefore, it may be necessary to perform the net realizable value assessment on all textiles that will be used to produce clothing for a particular season.</a:t>
            </a:r>
          </a:p>
          <a:p>
            <a:endParaRPr lang="en-US" altLang="en-US" sz="2400" dirty="0"/>
          </a:p>
          <a:p>
            <a:r>
              <a:rPr lang="en-US" sz="3200" b="1" i="0" dirty="0">
                <a:solidFill>
                  <a:srgbClr val="FF0000"/>
                </a:solidFill>
                <a:effectLst/>
                <a:latin typeface="arial" panose="020B0604020202020204" pitchFamily="34" charset="0"/>
              </a:rPr>
              <a:t>canned</a:t>
            </a:r>
            <a:r>
              <a:rPr lang="en-US" sz="3200" b="0" i="0" dirty="0">
                <a:solidFill>
                  <a:srgbClr val="000000"/>
                </a:solidFill>
                <a:effectLst/>
                <a:latin typeface="arial" panose="020B0604020202020204" pitchFamily="34" charset="0"/>
              </a:rPr>
              <a:t> /</a:t>
            </a:r>
            <a:r>
              <a:rPr lang="en-US" sz="3200" b="0" i="0" dirty="0" err="1">
                <a:solidFill>
                  <a:srgbClr val="333333"/>
                </a:solidFill>
                <a:effectLst/>
                <a:latin typeface="arial" panose="020B0604020202020204" pitchFamily="34" charset="0"/>
              </a:rPr>
              <a:t>kænd</a:t>
            </a:r>
            <a:r>
              <a:rPr lang="en-US" sz="3200" b="0" i="0" dirty="0">
                <a:solidFill>
                  <a:srgbClr val="000000"/>
                </a:solidFill>
                <a:effectLst/>
                <a:latin typeface="arial" panose="020B0604020202020204" pitchFamily="34" charset="0"/>
              </a:rPr>
              <a:t>/</a:t>
            </a:r>
            <a:endParaRPr lang="en-US" altLang="en-US" sz="2400" dirty="0"/>
          </a:p>
        </p:txBody>
      </p:sp>
    </p:spTree>
    <p:extLst>
      <p:ext uri="{BB962C8B-B14F-4D97-AF65-F5344CB8AC3E}">
        <p14:creationId xmlns:p14="http://schemas.microsoft.com/office/powerpoint/2010/main" val="2126115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4" name="Rectangle 2"/>
          <p:cNvSpPr>
            <a:spLocks noGrp="1" noRot="1" noChangeAspect="1" noChangeArrowheads="1" noTextEdit="1"/>
          </p:cNvSpPr>
          <p:nvPr>
            <p:ph type="sldImg"/>
          </p:nvPr>
        </p:nvSpPr>
        <p:spPr>
          <a:ln/>
        </p:spPr>
      </p:sp>
      <p:sp>
        <p:nvSpPr>
          <p:cNvPr id="1011716" name="Rectangle 4"/>
          <p:cNvSpPr>
            <a:spLocks noGrp="1" noChangeArrowheads="1"/>
          </p:cNvSpPr>
          <p:nvPr>
            <p:ph type="body" idx="1"/>
          </p:nvPr>
        </p:nvSpPr>
        <p:spPr/>
        <p:txBody>
          <a:bodyPr/>
          <a:lstStyle/>
          <a:p>
            <a:r>
              <a:rPr lang="en-US" sz="2800" b="0" i="0" dirty="0">
                <a:solidFill>
                  <a:srgbClr val="1B1B26"/>
                </a:solidFill>
                <a:effectLst/>
                <a:latin typeface="Georgia" panose="02040502050405020303" pitchFamily="18" charset="0"/>
              </a:rPr>
              <a:t>In most situations, companies price inventory on an item-by-item basis. </a:t>
            </a:r>
          </a:p>
          <a:p>
            <a:endParaRPr lang="en-US" altLang="en-US" sz="2800" b="0" i="0" dirty="0">
              <a:solidFill>
                <a:srgbClr val="1B1B26"/>
              </a:solidFill>
              <a:effectLst/>
              <a:latin typeface="Georgia" panose="02040502050405020303" pitchFamily="18" charset="0"/>
            </a:endParaRPr>
          </a:p>
          <a:p>
            <a:r>
              <a:rPr lang="en-US" altLang="en-US" sz="2800" dirty="0"/>
              <a:t>If Jinn-Feng applies the LCNRV rule to individual items, the amount of inventory is ¥384,000. If Jinn-Feng applies the rule to major groups, it jumps to ¥394,000. If the company applies LCNRV to the total inventory, it totals ¥415,000. </a:t>
            </a:r>
          </a:p>
        </p:txBody>
      </p:sp>
    </p:spTree>
    <p:extLst>
      <p:ext uri="{BB962C8B-B14F-4D97-AF65-F5344CB8AC3E}">
        <p14:creationId xmlns:p14="http://schemas.microsoft.com/office/powerpoint/2010/main" val="668009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r>
              <a:rPr lang="en-US" altLang="en-US" sz="2400" dirty="0"/>
              <a:t>The rationale for use of the individual-item approach whenever practicable is to avoid realization of unrealized gains, which can arise when applying LCNRV on a similar-or-related-items approach (e.g., unrealized gains on some items offset unrealized losses on other items). In general, IFRS prohibits recognition of unrealized gains in income.</a:t>
            </a:r>
          </a:p>
          <a:p>
            <a:endParaRPr lang="en-US" altLang="en-US" sz="2400" dirty="0"/>
          </a:p>
          <a:p>
            <a:r>
              <a:rPr lang="en-US" altLang="en-US" sz="2400" dirty="0"/>
              <a:t> Materials and other supplies held for use in the production of inventories are not written down below cost if the finished products in which they will be incorporated are expected to be sold at or above cost. However, a decline in the price of materials may indicate that the cost of the finished products exceeds net realizable value. In this situation, the materials are written down to net realizable value.</a:t>
            </a:r>
          </a:p>
        </p:txBody>
      </p:sp>
    </p:spTree>
    <p:extLst>
      <p:ext uri="{BB962C8B-B14F-4D97-AF65-F5344CB8AC3E}">
        <p14:creationId xmlns:p14="http://schemas.microsoft.com/office/powerpoint/2010/main" val="95276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zh-CN" altLang="en-US"/>
          </a:p>
        </p:txBody>
      </p:sp>
    </p:spTree>
    <p:extLst>
      <p:ext uri="{BB962C8B-B14F-4D97-AF65-F5344CB8AC3E}">
        <p14:creationId xmlns:p14="http://schemas.microsoft.com/office/powerpoint/2010/main" val="3209514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05565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19107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183312"/>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606749"/>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Tree>
    <p:extLst>
      <p:ext uri="{BB962C8B-B14F-4D97-AF65-F5344CB8AC3E}">
        <p14:creationId xmlns:p14="http://schemas.microsoft.com/office/powerpoint/2010/main" val="1640429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zh-CN" altLang="en-US"/>
              <a:t>单击此处编辑母版标题样式</a:t>
            </a:r>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dirty="0"/>
              <a:t>单击此处编辑母版文本样式</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a:t>单击此处编辑母版文本样式</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zh-CN" altLang="en-US" dirty="0"/>
              <a:t>单击此处编辑母版文本样式</a:t>
            </a:r>
          </a:p>
        </p:txBody>
      </p:sp>
    </p:spTree>
    <p:extLst>
      <p:ext uri="{BB962C8B-B14F-4D97-AF65-F5344CB8AC3E}">
        <p14:creationId xmlns:p14="http://schemas.microsoft.com/office/powerpoint/2010/main" val="1574000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Tree>
    <p:extLst>
      <p:ext uri="{BB962C8B-B14F-4D97-AF65-F5344CB8AC3E}">
        <p14:creationId xmlns:p14="http://schemas.microsoft.com/office/powerpoint/2010/main" val="1181761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86571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81797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86512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思源黑体 CN Bold" panose="020B0800000000000000" pitchFamily="34" charset="-122"/>
                <a:ea typeface="思源黑体 CN Bold" panose="020B0800000000000000" pitchFamily="34" charset="-122"/>
              </a:defRPr>
            </a:lvl1pPr>
          </a:lstStyle>
          <a:p>
            <a:r>
              <a:rPr lang="en-US" altLang="zh-CN"/>
              <a:t>Click to edit Master title style</a:t>
            </a:r>
            <a:endParaRPr lang="zh-CN" altLang="en-US"/>
          </a:p>
        </p:txBody>
      </p:sp>
      <p:sp>
        <p:nvSpPr>
          <p:cNvPr id="3" name="内容占位符 2"/>
          <p:cNvSpPr>
            <a:spLocks noGrp="1"/>
          </p:cNvSpPr>
          <p:nvPr>
            <p:ph idx="1"/>
          </p:nvPr>
        </p:nvSpPr>
        <p:spPr>
          <a:xfrm>
            <a:off x="45720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8" name="内容占位符 7"/>
          <p:cNvSpPr>
            <a:spLocks noGrp="1"/>
          </p:cNvSpPr>
          <p:nvPr>
            <p:ph idx="13"/>
          </p:nvPr>
        </p:nvSpPr>
        <p:spPr>
          <a:xfrm>
            <a:off x="45720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9" name="内容占位符 8"/>
          <p:cNvSpPr>
            <a:spLocks noGrp="1"/>
          </p:cNvSpPr>
          <p:nvPr>
            <p:ph idx="14"/>
          </p:nvPr>
        </p:nvSpPr>
        <p:spPr>
          <a:xfrm>
            <a:off x="4601210" y="1600200"/>
            <a:ext cx="4085590" cy="374015"/>
          </a:xfrm>
        </p:spPr>
        <p:txBody>
          <a:bodyPr/>
          <a:lstStyle>
            <a:lvl1pPr marL="0" indent="0">
              <a:buNone/>
              <a:defRPr sz="1400"/>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
        <p:nvSpPr>
          <p:cNvPr id="10" name="内容占位符 9"/>
          <p:cNvSpPr>
            <a:spLocks noGrp="1"/>
          </p:cNvSpPr>
          <p:nvPr>
            <p:ph idx="15"/>
          </p:nvPr>
        </p:nvSpPr>
        <p:spPr>
          <a:xfrm>
            <a:off x="4601210" y="2025015"/>
            <a:ext cx="4085590" cy="3931285"/>
          </a:xfrm>
        </p:spPr>
        <p:txBody>
          <a:bodyPr/>
          <a:lstStyle>
            <a:lvl1pPr marL="0" indent="0">
              <a:lnSpc>
                <a:spcPct val="150000"/>
              </a:lnSpc>
              <a:buNone/>
              <a:defRPr sz="1000">
                <a:latin typeface="思源黑体 CN Light" panose="020B0300000000000000" pitchFamily="34" charset="-122"/>
                <a:ea typeface="思源黑体 CN Light" panose="020B0300000000000000" pitchFamily="34" charset="-122"/>
              </a:defRPr>
            </a:lvl1pPr>
            <a:lvl2pPr marL="457200" indent="0">
              <a:buNone/>
              <a:defRPr sz="1200">
                <a:solidFill>
                  <a:srgbClr val="002060"/>
                </a:solidFill>
                <a:latin typeface="思源黑体 CN Regular" panose="020B0500000000000000" pitchFamily="34" charset="-122"/>
                <a:ea typeface="思源黑体 CN Regular" panose="020B0500000000000000" pitchFamily="34" charset="-122"/>
              </a:defRPr>
            </a:lvl2pPr>
            <a:lvl3pPr>
              <a:defRPr sz="800">
                <a:solidFill>
                  <a:schemeClr val="bg2">
                    <a:lumMod val="50000"/>
                  </a:schemeClr>
                </a:solidFill>
                <a:latin typeface="思源黑体 CN Light" panose="020B0300000000000000" pitchFamily="34" charset="-122"/>
                <a:ea typeface="思源黑体 CN Light" panose="020B0300000000000000" pitchFamily="34" charset="-122"/>
              </a:defRPr>
            </a:lvl3pPr>
            <a:lvl4pPr marL="1371600" indent="0">
              <a:buNone/>
              <a:defRPr/>
            </a:lvl4pPr>
          </a:lstStyle>
          <a:p>
            <a:pPr lvl="0"/>
            <a:r>
              <a:rPr lang="en-US" altLang="zh-CN"/>
              <a:t>Click to edit Master text styles</a:t>
            </a:r>
          </a:p>
        </p:txBody>
      </p:sp>
    </p:spTree>
    <p:extLst>
      <p:ext uri="{BB962C8B-B14F-4D97-AF65-F5344CB8AC3E}">
        <p14:creationId xmlns:p14="http://schemas.microsoft.com/office/powerpoint/2010/main" val="2971108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793631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624071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138977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311631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0719534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7947156"/>
      </p:ext>
    </p:extLst>
  </p:cSld>
  <p:clrMapOvr>
    <a:masterClrMapping/>
  </p:clrMapOvr>
  <p:transition>
    <p:wipe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02211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Tree>
    <p:extLst>
      <p:ext uri="{BB962C8B-B14F-4D97-AF65-F5344CB8AC3E}">
        <p14:creationId xmlns:p14="http://schemas.microsoft.com/office/powerpoint/2010/main" val="3855460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4129069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198598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Tree>
    <p:extLst>
      <p:ext uri="{BB962C8B-B14F-4D97-AF65-F5344CB8AC3E}">
        <p14:creationId xmlns:p14="http://schemas.microsoft.com/office/powerpoint/2010/main" val="295085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6356350"/>
            <a:ext cx="2133600" cy="365125"/>
          </a:xfrm>
        </p:spPr>
        <p:txBody>
          <a:bodyPr/>
          <a:lstStyle/>
          <a:p>
            <a:endParaRPr lang="zh-CN" altLang="en-US"/>
          </a:p>
        </p:txBody>
      </p:sp>
      <p:sp>
        <p:nvSpPr>
          <p:cNvPr id="3" name="页脚占位符 2"/>
          <p:cNvSpPr>
            <a:spLocks noGrp="1"/>
          </p:cNvSpPr>
          <p:nvPr>
            <p:ph type="ftr" sz="quarter" idx="11"/>
          </p:nvPr>
        </p:nvSpPr>
        <p:spPr>
          <a:xfrm>
            <a:off x="3124200" y="6356350"/>
            <a:ext cx="2895600" cy="365125"/>
          </a:xfrm>
        </p:spPr>
        <p:txBody>
          <a:bodyPr/>
          <a:lstStyle/>
          <a:p>
            <a:endParaRPr lang="zh-CN" altLang="en-US"/>
          </a:p>
        </p:txBody>
      </p:sp>
      <p:sp>
        <p:nvSpPr>
          <p:cNvPr id="4" name="灯片编号占位符 3"/>
          <p:cNvSpPr>
            <a:spLocks noGrp="1"/>
          </p:cNvSpPr>
          <p:nvPr>
            <p:ph type="sldNum" sz="quarter" idx="12"/>
          </p:nvPr>
        </p:nvSpPr>
        <p:spPr>
          <a:xfrm>
            <a:off x="6553200" y="6356350"/>
            <a:ext cx="2133600" cy="365125"/>
          </a:xfrm>
        </p:spPr>
        <p:txBody>
          <a:bodyPr/>
          <a:lstStyle/>
          <a:p>
            <a:fld id="{1A5C27E8-6C78-4FD2-80C7-0DA5228077D1}" type="slidenum">
              <a:rPr lang="zh-CN" altLang="en-US" smtClean="0"/>
              <a:pPr/>
              <a:t>‹#›</a:t>
            </a:fld>
            <a:endParaRPr lang="zh-CN" altLang="en-US"/>
          </a:p>
        </p:txBody>
      </p:sp>
    </p:spTree>
    <p:extLst>
      <p:ext uri="{BB962C8B-B14F-4D97-AF65-F5344CB8AC3E}">
        <p14:creationId xmlns:p14="http://schemas.microsoft.com/office/powerpoint/2010/main" val="3154058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218513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Tree>
    <p:extLst>
      <p:ext uri="{BB962C8B-B14F-4D97-AF65-F5344CB8AC3E}">
        <p14:creationId xmlns:p14="http://schemas.microsoft.com/office/powerpoint/2010/main" val="37095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1.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p:nvPicPr>
        <p:blipFill>
          <a:blip r:embed="rId15"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p:nvPicPr>
        <p:blipFill>
          <a:blip r:embed="rId16" cstate="print"/>
          <a:srcRect t="-37500" b="-37500"/>
          <a:stretch>
            <a:fillRect/>
          </a:stretch>
        </p:blipFill>
        <p:spPr bwMode="auto">
          <a:xfrm flipV="1">
            <a:off x="571471" y="1273711"/>
            <a:ext cx="3960000" cy="36000"/>
          </a:xfrm>
          <a:prstGeom prst="rect">
            <a:avLst/>
          </a:prstGeom>
          <a:noFill/>
        </p:spPr>
      </p:pic>
      <p:pic>
        <p:nvPicPr>
          <p:cNvPr id="6" name="图片 6" descr="logo-VI系统0630-PPT-12.png">
            <a:extLst>
              <a:ext uri="{FF2B5EF4-FFF2-40B4-BE49-F238E27FC236}">
                <a16:creationId xmlns:a16="http://schemas.microsoft.com/office/drawing/2014/main" id="{0410846F-30ED-46E4-A2C6-A0BA0381BE29}"/>
              </a:ext>
            </a:extLst>
          </p:cNvPr>
          <p:cNvPicPr>
            <a:picLocks noChangeAspect="1"/>
          </p:cNvPicPr>
          <p:nvPr userDrawn="1"/>
        </p:nvPicPr>
        <p:blipFill>
          <a:blip r:embed="rId15" cstate="print"/>
          <a:stretch>
            <a:fillRect/>
          </a:stretch>
        </p:blipFill>
        <p:spPr>
          <a:xfrm>
            <a:off x="428836" y="6286520"/>
            <a:ext cx="1495513" cy="288536"/>
          </a:xfrm>
          <a:prstGeom prst="rect">
            <a:avLst/>
          </a:prstGeom>
        </p:spPr>
      </p:pic>
      <p:pic>
        <p:nvPicPr>
          <p:cNvPr id="8" name="Picture 2" descr="I:\BOBO Z\哈工大\JPG\2020\7月\0707-ppt\素材01\logo-VI系统0630-PPT-24.jpg">
            <a:extLst>
              <a:ext uri="{FF2B5EF4-FFF2-40B4-BE49-F238E27FC236}">
                <a16:creationId xmlns:a16="http://schemas.microsoft.com/office/drawing/2014/main" id="{522474C0-4680-4075-A18C-268F8B42ADE9}"/>
              </a:ext>
            </a:extLst>
          </p:cNvPr>
          <p:cNvPicPr>
            <a:picLocks noChangeArrowheads="1"/>
          </p:cNvPicPr>
          <p:nvPr userDrawn="1"/>
        </p:nvPicPr>
        <p:blipFill>
          <a:blip r:embed="rId16"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134165393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93" r:id="rId12"/>
    <p:sldLayoutId id="2147483694" r:id="rId13"/>
  </p:sldLayoutIdLst>
  <p:hf sldNum="0" hdr="0" ftr="0" dt="0"/>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1052195"/>
          </a:xfrm>
          <a:prstGeom prst="rect">
            <a:avLst/>
          </a:prstGeom>
        </p:spPr>
        <p:txBody>
          <a:bodyPr vert="horz" lIns="91440" tIns="45720" rIns="91440" bIns="45720" rtlCol="0">
            <a:normAutofit/>
          </a:bodyPr>
          <a:lstStyle/>
          <a:p>
            <a:pPr lvl="0"/>
            <a:r>
              <a:rPr lang="zh-CN" altLang="en-US" sz="1400">
                <a:sym typeface="+mn-ea"/>
              </a:rPr>
              <a:t>单击此处编辑母版文本样式</a:t>
            </a:r>
            <a:endParaRPr lang="zh-CN" altLang="en-US" sz="1400"/>
          </a:p>
          <a:p>
            <a:pPr lvl="1"/>
            <a:r>
              <a:rPr lang="zh-CN" altLang="en-US" sz="1400">
                <a:sym typeface="+mn-ea"/>
              </a:rPr>
              <a:t>第二级</a:t>
            </a:r>
            <a:endParaRPr lang="zh-CN" altLang="en-US" sz="1400"/>
          </a:p>
          <a:p>
            <a:pPr lvl="2"/>
            <a:r>
              <a:rPr lang="zh-CN" altLang="en-US" sz="1400">
                <a:sym typeface="+mn-ea"/>
              </a:rPr>
              <a:t>第三级</a:t>
            </a:r>
            <a:endParaRPr lang="zh-CN" altLang="en-US"/>
          </a:p>
        </p:txBody>
      </p:sp>
      <p:pic>
        <p:nvPicPr>
          <p:cNvPr id="7" name="图片 6" descr="logo-VI系统0630-PPT-12.png"/>
          <p:cNvPicPr>
            <a:picLocks noChangeAspect="1"/>
          </p:cNvPicPr>
          <p:nvPr userDrawn="1"/>
        </p:nvPicPr>
        <p:blipFill>
          <a:blip r:embed="rId15" cstate="print"/>
          <a:stretch>
            <a:fillRect/>
          </a:stretch>
        </p:blipFill>
        <p:spPr>
          <a:xfrm>
            <a:off x="428836" y="6286520"/>
            <a:ext cx="1495513" cy="288536"/>
          </a:xfrm>
          <a:prstGeom prst="rect">
            <a:avLst/>
          </a:prstGeom>
        </p:spPr>
      </p:pic>
      <p:pic>
        <p:nvPicPr>
          <p:cNvPr id="2050" name="Picture 2" descr="I:\BOBO Z\哈工大\JPG\2020\7月\0707-ppt\素材01\logo-VI系统0630-PPT-24.jpg"/>
          <p:cNvPicPr>
            <a:picLocks noChangeArrowheads="1"/>
          </p:cNvPicPr>
          <p:nvPr userDrawn="1"/>
        </p:nvPicPr>
        <p:blipFill>
          <a:blip r:embed="rId16" cstate="print"/>
          <a:srcRect t="-37500" b="-37500"/>
          <a:stretch>
            <a:fillRect/>
          </a:stretch>
        </p:blipFill>
        <p:spPr bwMode="auto">
          <a:xfrm flipV="1">
            <a:off x="571471" y="1273711"/>
            <a:ext cx="3960000" cy="36000"/>
          </a:xfrm>
          <a:prstGeom prst="rect">
            <a:avLst/>
          </a:prstGeom>
          <a:noFill/>
        </p:spPr>
      </p:pic>
    </p:spTree>
    <p:extLst>
      <p:ext uri="{BB962C8B-B14F-4D97-AF65-F5344CB8AC3E}">
        <p14:creationId xmlns:p14="http://schemas.microsoft.com/office/powerpoint/2010/main" val="49947282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sldNum="0" hdr="0" ftr="0" dt="0"/>
  <p:txStyles>
    <p:titleStyle>
      <a:lvl1pPr algn="l" defTabSz="914400" rtl="0" eaLnBrk="1" latinLnBrk="0" hangingPunct="1">
        <a:spcBef>
          <a:spcPct val="0"/>
        </a:spcBef>
        <a:buNone/>
        <a:defRPr sz="2400" kern="1200">
          <a:solidFill>
            <a:srgbClr val="002060"/>
          </a:solidFill>
          <a:latin typeface="思源黑体 CN Bold" panose="020B0800000000000000" pitchFamily="34" charset="-122"/>
          <a:ea typeface="思源黑体 CN Bold" panose="020B0800000000000000" pitchFamily="34"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1600" kern="1200">
          <a:solidFill>
            <a:srgbClr val="002060"/>
          </a:solidFill>
          <a:latin typeface="思源黑体 CN Bold" panose="020B0800000000000000" pitchFamily="34" charset="-122"/>
          <a:ea typeface="思源黑体 CN Bold" panose="020B0800000000000000"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1000" kern="1200">
          <a:solidFill>
            <a:srgbClr val="002060"/>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1000" kern="1200">
          <a:solidFill>
            <a:srgbClr val="9D7B55"/>
          </a:solidFill>
          <a:latin typeface="思源黑体 CN Light" panose="020B0300000000000000" pitchFamily="34" charset="-122"/>
          <a:ea typeface="思源黑体 CN Light" panose="020B0300000000000000"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10.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7.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emf"/></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emf"/></Relationships>
</file>

<file path=ppt/slides/_rels/slide18.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image" Target="../media/image10.tmp"/><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tags" Target="../tags/tag33.xml"/><Relationship Id="rId10" Type="http://schemas.openxmlformats.org/officeDocument/2006/relationships/tags" Target="../tags/tag28.xml"/><Relationship Id="rId19" Type="http://schemas.openxmlformats.org/officeDocument/2006/relationships/slideLayout" Target="../slideLayouts/slideLayout7.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tags" Target="../tags/tag54.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20" Type="http://schemas.openxmlformats.org/officeDocument/2006/relationships/image" Target="../media/image10.tmp"/><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slideLayout" Target="../slideLayouts/slideLayout7.xml"/><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8.e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eg"/><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logo-VI系统0709-PPT-24.jpg"/>
          <p:cNvPicPr>
            <a:picLocks noChangeAspect="1"/>
          </p:cNvPicPr>
          <p:nvPr/>
        </p:nvPicPr>
        <p:blipFill>
          <a:blip r:embed="rId2" cstate="print"/>
          <a:stretch>
            <a:fillRect/>
          </a:stretch>
        </p:blipFill>
        <p:spPr>
          <a:xfrm>
            <a:off x="435" y="0"/>
            <a:ext cx="9143129" cy="6858000"/>
          </a:xfrm>
          <a:prstGeom prst="rect">
            <a:avLst/>
          </a:prstGeom>
        </p:spPr>
      </p:pic>
      <p:pic>
        <p:nvPicPr>
          <p:cNvPr id="5" name="图片 4" descr="logo-VI系统0630-PPT-09.png"/>
          <p:cNvPicPr>
            <a:picLocks noChangeAspect="1"/>
          </p:cNvPicPr>
          <p:nvPr/>
        </p:nvPicPr>
        <p:blipFill>
          <a:blip r:embed="rId3" cstate="print"/>
          <a:stretch>
            <a:fillRect/>
          </a:stretch>
        </p:blipFill>
        <p:spPr>
          <a:xfrm>
            <a:off x="642910" y="571480"/>
            <a:ext cx="2714644" cy="523429"/>
          </a:xfrm>
          <a:prstGeom prst="rect">
            <a:avLst/>
          </a:prstGeom>
        </p:spPr>
      </p:pic>
      <p:sp>
        <p:nvSpPr>
          <p:cNvPr id="6" name="TextBox 5"/>
          <p:cNvSpPr txBox="1"/>
          <p:nvPr/>
        </p:nvSpPr>
        <p:spPr>
          <a:xfrm>
            <a:off x="571472" y="2039771"/>
            <a:ext cx="4500594" cy="1569660"/>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ACCT 2003</a:t>
            </a:r>
            <a:b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Intermediate Financial Accounting</a:t>
            </a:r>
            <a:br>
              <a:rPr kumimoji="0" lang="en-US" altLang="zh-CN"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br>
            <a:r>
              <a:rPr kumimoji="0" lang="zh-CN" altLang="en-US" sz="24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中级财务会计</a:t>
            </a:r>
            <a:endParaRPr kumimoji="0" lang="zh-CN" altLang="en-US" sz="3200" b="0" i="0" u="none" strike="noStrike" kern="1200" cap="none" spc="0" normalizeH="0" baseline="0" noProof="0" dirty="0">
              <a:ln>
                <a:noFill/>
              </a:ln>
              <a:solidFill>
                <a:prstClr val="white"/>
              </a:solidFill>
              <a:effectLst/>
              <a:uLnTx/>
              <a:uFillTx/>
              <a:latin typeface="思源黑体 CN Bold" panose="020B0800000000000000" pitchFamily="34" charset="-122"/>
              <a:ea typeface="思源黑体 CN Bold" panose="020B0800000000000000" pitchFamily="34" charset="-122"/>
              <a:cs typeface="+mn-cs"/>
            </a:endParaRPr>
          </a:p>
        </p:txBody>
      </p:sp>
      <p:sp>
        <p:nvSpPr>
          <p:cNvPr id="8" name="TextBox 7"/>
          <p:cNvSpPr txBox="1"/>
          <p:nvPr/>
        </p:nvSpPr>
        <p:spPr>
          <a:xfrm>
            <a:off x="633257" y="3857628"/>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sp>
        <p:nvSpPr>
          <p:cNvPr id="9" name="TextBox 8"/>
          <p:cNvSpPr txBox="1"/>
          <p:nvPr/>
        </p:nvSpPr>
        <p:spPr>
          <a:xfrm>
            <a:off x="633257" y="4572008"/>
            <a:ext cx="1415772"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授课人：墙伟</a:t>
            </a:r>
          </a:p>
        </p:txBody>
      </p:sp>
      <p:sp>
        <p:nvSpPr>
          <p:cNvPr id="10" name="TextBox 9"/>
          <p:cNvSpPr txBox="1"/>
          <p:nvPr/>
        </p:nvSpPr>
        <p:spPr>
          <a:xfrm>
            <a:off x="642910" y="6162280"/>
            <a:ext cx="1125629" cy="338554"/>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rPr>
              <a:t>2024.9.11</a:t>
            </a:r>
            <a:endParaRPr kumimoji="0" lang="zh-CN" altLang="en-US" sz="1600" b="0" i="0" u="none" strike="noStrike" kern="1200" cap="none" spc="0" normalizeH="0" baseline="0" noProof="0" dirty="0">
              <a:ln>
                <a:noFill/>
              </a:ln>
              <a:solidFill>
                <a:prstClr val="white"/>
              </a:solidFill>
              <a:effectLst/>
              <a:uLnTx/>
              <a:uFillTx/>
              <a:latin typeface="思源黑体 CN Light" panose="020B0300000000000000" pitchFamily="34" charset="-122"/>
              <a:ea typeface="思源黑体 CN Light" panose="020B0300000000000000"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2362200"/>
            <a:ext cx="8458201" cy="35008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 name="Rectangle 2"/>
          <p:cNvSpPr/>
          <p:nvPr/>
        </p:nvSpPr>
        <p:spPr>
          <a:xfrm>
            <a:off x="326832" y="5907152"/>
            <a:ext cx="3581400" cy="461665"/>
          </a:xfrm>
          <a:prstGeom prst="rect">
            <a:avLst/>
          </a:prstGeom>
          <a:solidFill>
            <a:schemeClr val="bg1"/>
          </a:solidFill>
          <a:ln>
            <a:noFill/>
          </a:ln>
          <a:effectLst/>
        </p:spPr>
        <p:txBody>
          <a:bodyPr wrap="square">
            <a:spAutoFit/>
          </a:bodyPr>
          <a:lstStyle/>
          <a:p>
            <a:pPr algn="l"/>
            <a:r>
              <a:rPr lang="en-US" sz="1200" dirty="0">
                <a:solidFill>
                  <a:srgbClr val="006666"/>
                </a:solidFill>
                <a:latin typeface="Liberation Sans" panose="020B0604020202020204" pitchFamily="34" charset="0"/>
              </a:rPr>
              <a:t>ILLUSTRATION 9.4</a:t>
            </a:r>
          </a:p>
          <a:p>
            <a:pPr algn="l"/>
            <a:r>
              <a:rPr lang="en-US" sz="1200" b="0" dirty="0">
                <a:solidFill>
                  <a:schemeClr val="tx1"/>
                </a:solidFill>
                <a:latin typeface="Liberation Sans" panose="020B0604020202020204" pitchFamily="34" charset="0"/>
              </a:rPr>
              <a:t>Alternative Applications of LCNRV</a:t>
            </a:r>
          </a:p>
        </p:txBody>
      </p:sp>
      <p:sp>
        <p:nvSpPr>
          <p:cNvPr id="17"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20" name="Rectangle 4"/>
          <p:cNvSpPr txBox="1">
            <a:spLocks noChangeArrowheads="1"/>
          </p:cNvSpPr>
          <p:nvPr/>
        </p:nvSpPr>
        <p:spPr>
          <a:xfrm>
            <a:off x="609600" y="381000"/>
            <a:ext cx="6324600" cy="582211"/>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r>
              <a:rPr lang="en-US" altLang="en-US" sz="3200" i="0" dirty="0">
                <a:solidFill>
                  <a:srgbClr val="CC0000"/>
                </a:solidFill>
                <a:effectLst/>
                <a:latin typeface="Liberation Sans" panose="020B0604020202020204" pitchFamily="34" charset="0"/>
                <a:ea typeface="+mn-ea"/>
                <a:cs typeface="+mn-cs"/>
              </a:rPr>
              <a:t>Methods of Applying LCNRV</a:t>
            </a:r>
            <a:endParaRPr lang="en-US" sz="3200" i="0" dirty="0">
              <a:solidFill>
                <a:srgbClr val="CC0000"/>
              </a:solidFill>
              <a:effectLst/>
              <a:latin typeface="Liberation Sans" panose="020B0604020202020204" pitchFamily="34" charset="0"/>
              <a:ea typeface="+mn-ea"/>
              <a:cs typeface="+mn-cs"/>
            </a:endParaRPr>
          </a:p>
        </p:txBody>
      </p:sp>
      <p:sp>
        <p:nvSpPr>
          <p:cNvPr id="21" name="Text Box 3"/>
          <p:cNvSpPr txBox="1">
            <a:spLocks noChangeArrowheads="1"/>
          </p:cNvSpPr>
          <p:nvPr/>
        </p:nvSpPr>
        <p:spPr bwMode="auto">
          <a:xfrm>
            <a:off x="609600" y="1306416"/>
            <a:ext cx="8077200" cy="83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800">
                <a:solidFill>
                  <a:srgbClr val="800000"/>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sz="2300" b="0" dirty="0">
                <a:solidFill>
                  <a:schemeClr val="tx1"/>
                </a:solidFill>
              </a:rPr>
              <a:t>Assume that Jinn-Feng Foods separates its food products into two major groups, frozen and canned.</a:t>
            </a:r>
          </a:p>
        </p:txBody>
      </p:sp>
    </p:spTree>
    <p:extLst>
      <p:ext uri="{BB962C8B-B14F-4D97-AF65-F5344CB8AC3E}">
        <p14:creationId xmlns:p14="http://schemas.microsoft.com/office/powerpoint/2010/main" val="1847010462"/>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9" name="Rectangle 9"/>
          <p:cNvSpPr>
            <a:spLocks noChangeArrowheads="1"/>
          </p:cNvSpPr>
          <p:nvPr/>
        </p:nvSpPr>
        <p:spPr bwMode="auto">
          <a:xfrm>
            <a:off x="609600" y="1371600"/>
            <a:ext cx="7848600" cy="3786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688975">
              <a:lnSpc>
                <a:spcPct val="125000"/>
              </a:lnSpc>
              <a:spcBef>
                <a:spcPts val="1200"/>
              </a:spcBef>
              <a:buClr>
                <a:srgbClr val="CC0000"/>
              </a:buClr>
              <a:buSzPct val="80000"/>
              <a:buFont typeface="Wingdings" panose="05000000000000000000" pitchFamily="2" charset="2"/>
              <a:buChar char="u"/>
            </a:pPr>
            <a:r>
              <a:rPr lang="en-US" altLang="en-US" sz="2100" b="0" dirty="0">
                <a:effectLst/>
                <a:latin typeface="Liberation Sans" panose="020B0604020202020204" pitchFamily="34" charset="0"/>
              </a:rPr>
              <a:t>In most situations, companies price inventory </a:t>
            </a:r>
            <a:r>
              <a:rPr lang="en-US" altLang="en-US" sz="2100" i="1" dirty="0">
                <a:effectLst/>
                <a:latin typeface="Liberation Sans" panose="020B0604020202020204" pitchFamily="34" charset="0"/>
              </a:rPr>
              <a:t>on an item-by-item basis</a:t>
            </a:r>
            <a:r>
              <a:rPr lang="en-US" altLang="en-US" sz="2100" b="0" dirty="0">
                <a:effectLst/>
                <a:latin typeface="Liberation Sans" panose="020B0604020202020204" pitchFamily="34" charset="0"/>
              </a:rPr>
              <a:t>. </a:t>
            </a:r>
          </a:p>
          <a:p>
            <a:pPr marL="688975">
              <a:lnSpc>
                <a:spcPct val="125000"/>
              </a:lnSpc>
              <a:spcBef>
                <a:spcPts val="1200"/>
              </a:spcBef>
              <a:buClr>
                <a:srgbClr val="CC0000"/>
              </a:buClr>
              <a:buSzPct val="80000"/>
              <a:buFont typeface="Wingdings" panose="05000000000000000000" pitchFamily="2" charset="2"/>
              <a:buChar char="u"/>
            </a:pPr>
            <a:r>
              <a:rPr lang="en-US" altLang="en-US" sz="2100" b="0" dirty="0">
                <a:effectLst/>
                <a:latin typeface="Liberation Sans" panose="020B0604020202020204" pitchFamily="34" charset="0"/>
              </a:rPr>
              <a:t>Tax rules in some countries require that companies use an individual-item basis. </a:t>
            </a:r>
          </a:p>
          <a:p>
            <a:pPr marL="688975">
              <a:lnSpc>
                <a:spcPct val="125000"/>
              </a:lnSpc>
              <a:spcBef>
                <a:spcPts val="1200"/>
              </a:spcBef>
              <a:buClr>
                <a:srgbClr val="CC0000"/>
              </a:buClr>
              <a:buSzPct val="80000"/>
              <a:buFont typeface="Wingdings" panose="05000000000000000000" pitchFamily="2" charset="2"/>
              <a:buChar char="u"/>
            </a:pPr>
            <a:r>
              <a:rPr lang="en-US" altLang="en-US" sz="2100" b="0" dirty="0">
                <a:effectLst/>
                <a:latin typeface="Liberation Sans" panose="020B0604020202020204" pitchFamily="34" charset="0"/>
              </a:rPr>
              <a:t>Individual-item approach gives the </a:t>
            </a:r>
            <a:r>
              <a:rPr lang="en-US" altLang="en-US" sz="2100" b="0" i="1" dirty="0">
                <a:solidFill>
                  <a:srgbClr val="FF0000"/>
                </a:solidFill>
                <a:effectLst/>
                <a:latin typeface="Liberation Sans" panose="020B0604020202020204" pitchFamily="34" charset="0"/>
              </a:rPr>
              <a:t>lowest valuation </a:t>
            </a:r>
            <a:r>
              <a:rPr lang="en-US" altLang="en-US" sz="2100" b="0" dirty="0">
                <a:effectLst/>
                <a:latin typeface="Liberation Sans" panose="020B0604020202020204" pitchFamily="34" charset="0"/>
              </a:rPr>
              <a:t>for statement of financial position purposes. </a:t>
            </a:r>
          </a:p>
          <a:p>
            <a:pPr marL="688975">
              <a:lnSpc>
                <a:spcPct val="125000"/>
              </a:lnSpc>
              <a:spcBef>
                <a:spcPts val="1200"/>
              </a:spcBef>
              <a:buClr>
                <a:srgbClr val="CC0000"/>
              </a:buClr>
              <a:buSzPct val="80000"/>
              <a:buFont typeface="Wingdings" panose="05000000000000000000" pitchFamily="2" charset="2"/>
              <a:buChar char="u"/>
            </a:pPr>
            <a:r>
              <a:rPr lang="en-US" altLang="en-US" sz="2100" b="0" dirty="0">
                <a:effectLst/>
                <a:latin typeface="Liberation Sans" panose="020B0604020202020204" pitchFamily="34" charset="0"/>
              </a:rPr>
              <a:t>Method should be applied consistently from one period to another.</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0" name="Rectangle 4"/>
          <p:cNvSpPr txBox="1">
            <a:spLocks noChangeArrowheads="1"/>
          </p:cNvSpPr>
          <p:nvPr/>
        </p:nvSpPr>
        <p:spPr>
          <a:xfrm>
            <a:off x="609600" y="381000"/>
            <a:ext cx="6324600" cy="582211"/>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r>
              <a:rPr lang="en-US" altLang="en-US" sz="3200" i="0" dirty="0">
                <a:solidFill>
                  <a:srgbClr val="CC0000"/>
                </a:solidFill>
                <a:effectLst/>
                <a:latin typeface="Liberation Sans" panose="020B0604020202020204" pitchFamily="34" charset="0"/>
                <a:ea typeface="+mn-ea"/>
                <a:cs typeface="+mn-cs"/>
              </a:rPr>
              <a:t>Methods of Applying LCNRV</a:t>
            </a:r>
            <a:endParaRPr lang="en-US" sz="3200" i="0" dirty="0">
              <a:solidFill>
                <a:srgbClr val="CC0000"/>
              </a:solidFill>
              <a:effectLst/>
              <a:latin typeface="Liberation Sans" panose="020B0604020202020204" pitchFamily="34" charset="0"/>
              <a:ea typeface="+mn-ea"/>
              <a:cs typeface="+mn-cs"/>
            </a:endParaRPr>
          </a:p>
        </p:txBody>
      </p:sp>
    </p:spTree>
    <p:extLst>
      <p:ext uri="{BB962C8B-B14F-4D97-AF65-F5344CB8AC3E}">
        <p14:creationId xmlns:p14="http://schemas.microsoft.com/office/powerpoint/2010/main" val="33457108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8649">
                                            <p:txEl>
                                              <p:pRg st="0" end="0"/>
                                            </p:txEl>
                                          </p:spTgt>
                                        </p:tgtEl>
                                        <p:attrNameLst>
                                          <p:attrName>style.visibility</p:attrName>
                                        </p:attrNameLst>
                                      </p:cBhvr>
                                      <p:to>
                                        <p:strVal val="visible"/>
                                      </p:to>
                                    </p:set>
                                    <p:animEffect transition="in" filter="wipe(left)">
                                      <p:cBhvr>
                                        <p:cTn id="7" dur="500"/>
                                        <p:tgtEl>
                                          <p:spTgt spid="10086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08649">
                                            <p:txEl>
                                              <p:pRg st="1" end="1"/>
                                            </p:txEl>
                                          </p:spTgt>
                                        </p:tgtEl>
                                        <p:attrNameLst>
                                          <p:attrName>style.visibility</p:attrName>
                                        </p:attrNameLst>
                                      </p:cBhvr>
                                      <p:to>
                                        <p:strVal val="visible"/>
                                      </p:to>
                                    </p:set>
                                    <p:animEffect transition="in" filter="wipe(left)">
                                      <p:cBhvr>
                                        <p:cTn id="12" dur="500"/>
                                        <p:tgtEl>
                                          <p:spTgt spid="10086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8649">
                                            <p:txEl>
                                              <p:pRg st="2" end="2"/>
                                            </p:txEl>
                                          </p:spTgt>
                                        </p:tgtEl>
                                        <p:attrNameLst>
                                          <p:attrName>style.visibility</p:attrName>
                                        </p:attrNameLst>
                                      </p:cBhvr>
                                      <p:to>
                                        <p:strVal val="visible"/>
                                      </p:to>
                                    </p:set>
                                    <p:animEffect transition="in" filter="wipe(left)">
                                      <p:cBhvr>
                                        <p:cTn id="17" dur="500"/>
                                        <p:tgtEl>
                                          <p:spTgt spid="10086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08649">
                                            <p:txEl>
                                              <p:pRg st="3" end="3"/>
                                            </p:txEl>
                                          </p:spTgt>
                                        </p:tgtEl>
                                        <p:attrNameLst>
                                          <p:attrName>style.visibility</p:attrName>
                                        </p:attrNameLst>
                                      </p:cBhvr>
                                      <p:to>
                                        <p:strVal val="visible"/>
                                      </p:to>
                                    </p:set>
                                    <p:animEffect transition="in" filter="wipe(left)">
                                      <p:cBhvr>
                                        <p:cTn id="22" dur="500"/>
                                        <p:tgtEl>
                                          <p:spTgt spid="10086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8649"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E7B11D-781D-4786-A02B-D2F12212CC1F}"/>
              </a:ext>
            </a:extLst>
          </p:cNvPr>
          <p:cNvSpPr txBox="1"/>
          <p:nvPr>
            <p:custDataLst>
              <p:tags r:id="rId2"/>
            </p:custDataLst>
          </p:nvPr>
        </p:nvSpPr>
        <p:spPr>
          <a:xfrm>
            <a:off x="914400" y="635000"/>
            <a:ext cx="7315200" cy="1808163"/>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a:t>
            </a: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Lower-of-cost-or-net realizable value as it applies to inventory is best described as </a:t>
            </a:r>
          </a:p>
        </p:txBody>
      </p:sp>
      <p:sp>
        <p:nvSpPr>
          <p:cNvPr id="6" name="TextBox 5">
            <a:extLst>
              <a:ext uri="{FF2B5EF4-FFF2-40B4-BE49-F238E27FC236}">
                <a16:creationId xmlns:a16="http://schemas.microsoft.com/office/drawing/2014/main" id="{9A9AB586-5FE6-4E43-BDD1-41EDC991C394}"/>
              </a:ext>
            </a:extLst>
          </p:cNvPr>
          <p:cNvSpPr txBox="1"/>
          <p:nvPr>
            <p:custDataLst>
              <p:tags r:id="rId3"/>
            </p:custDataLst>
          </p:nvPr>
        </p:nvSpPr>
        <p:spPr>
          <a:xfrm>
            <a:off x="1828800" y="2786063"/>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reporting of a loss when there is a decrease in the future utility below the original cost.</a:t>
            </a:r>
          </a:p>
        </p:txBody>
      </p:sp>
      <p:sp>
        <p:nvSpPr>
          <p:cNvPr id="7" name="TextBox 6">
            <a:extLst>
              <a:ext uri="{FF2B5EF4-FFF2-40B4-BE49-F238E27FC236}">
                <a16:creationId xmlns:a16="http://schemas.microsoft.com/office/drawing/2014/main" id="{73AE7DDB-B3F9-4CF1-B164-EBE39AE478B4}"/>
              </a:ext>
            </a:extLst>
          </p:cNvPr>
          <p:cNvSpPr txBox="1"/>
          <p:nvPr>
            <p:custDataLst>
              <p:tags r:id="rId4"/>
            </p:custDataLst>
          </p:nvPr>
        </p:nvSpPr>
        <p:spPr>
          <a:xfrm>
            <a:off x="1826491" y="36242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method of determining cost of goods sold.</a:t>
            </a:r>
          </a:p>
        </p:txBody>
      </p:sp>
      <p:sp>
        <p:nvSpPr>
          <p:cNvPr id="8" name="TextBox 7">
            <a:extLst>
              <a:ext uri="{FF2B5EF4-FFF2-40B4-BE49-F238E27FC236}">
                <a16:creationId xmlns:a16="http://schemas.microsoft.com/office/drawing/2014/main" id="{36931705-0329-4C92-B5B5-D96A13997405}"/>
              </a:ext>
            </a:extLst>
          </p:cNvPr>
          <p:cNvSpPr txBox="1"/>
          <p:nvPr>
            <p:custDataLst>
              <p:tags r:id="rId5"/>
            </p:custDataLst>
          </p:nvPr>
        </p:nvSpPr>
        <p:spPr>
          <a:xfrm>
            <a:off x="1826491" y="45386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the reporting of a gain or loss when there is a decrease in the future utility below the original cost .</a:t>
            </a:r>
          </a:p>
        </p:txBody>
      </p:sp>
      <p:sp>
        <p:nvSpPr>
          <p:cNvPr id="9" name="TextBox 8">
            <a:extLst>
              <a:ext uri="{FF2B5EF4-FFF2-40B4-BE49-F238E27FC236}">
                <a16:creationId xmlns:a16="http://schemas.microsoft.com/office/drawing/2014/main" id="{9D1CE73A-A96F-42C6-9FF9-9A964BDAB811}"/>
              </a:ext>
            </a:extLst>
          </p:cNvPr>
          <p:cNvSpPr txBox="1"/>
          <p:nvPr>
            <p:custDataLst>
              <p:tags r:id="rId6"/>
            </p:custDataLst>
          </p:nvPr>
        </p:nvSpPr>
        <p:spPr>
          <a:xfrm>
            <a:off x="1826491" y="55292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 change in inventory value to net realizable value.</a:t>
            </a:r>
          </a:p>
        </p:txBody>
      </p:sp>
      <p:sp>
        <p:nvSpPr>
          <p:cNvPr id="10" name="Oval 9">
            <a:extLst>
              <a:ext uri="{FF2B5EF4-FFF2-40B4-BE49-F238E27FC236}">
                <a16:creationId xmlns:a16="http://schemas.microsoft.com/office/drawing/2014/main" id="{293D5EE1-CD3A-43E8-AC7B-217172E9DDE3}"/>
              </a:ext>
            </a:extLst>
          </p:cNvPr>
          <p:cNvSpPr>
            <a:spLocks noChangeAspect="1"/>
          </p:cNvSpPr>
          <p:nvPr>
            <p:custDataLst>
              <p:tags r:id="rId7"/>
            </p:custDataLst>
          </p:nvPr>
        </p:nvSpPr>
        <p:spPr>
          <a:xfrm>
            <a:off x="1114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p>
        </p:txBody>
      </p:sp>
      <p:sp>
        <p:nvSpPr>
          <p:cNvPr id="11" name="Oval 10">
            <a:extLst>
              <a:ext uri="{FF2B5EF4-FFF2-40B4-BE49-F238E27FC236}">
                <a16:creationId xmlns:a16="http://schemas.microsoft.com/office/drawing/2014/main" id="{49AB610F-5822-4F07-8927-7ACFFF25BDAE}"/>
              </a:ext>
            </a:extLst>
          </p:cNvPr>
          <p:cNvSpPr>
            <a:spLocks noChangeAspect="1"/>
          </p:cNvSpPr>
          <p:nvPr>
            <p:custDataLst>
              <p:tags r:id="rId8"/>
            </p:custDataLst>
          </p:nvPr>
        </p:nvSpPr>
        <p:spPr>
          <a:xfrm>
            <a:off x="1114425" y="36885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10ED0CA0-14D2-4769-8B90-C9D8F7256A6E}"/>
              </a:ext>
            </a:extLst>
          </p:cNvPr>
          <p:cNvSpPr>
            <a:spLocks noChangeAspect="1"/>
          </p:cNvSpPr>
          <p:nvPr>
            <p:custDataLst>
              <p:tags r:id="rId9"/>
            </p:custDataLst>
          </p:nvPr>
        </p:nvSpPr>
        <p:spPr>
          <a:xfrm>
            <a:off x="1114425" y="46029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Oval 12">
            <a:extLst>
              <a:ext uri="{FF2B5EF4-FFF2-40B4-BE49-F238E27FC236}">
                <a16:creationId xmlns:a16="http://schemas.microsoft.com/office/drawing/2014/main" id="{43BD4483-2E09-4FF0-B134-BE072F72716D}"/>
              </a:ext>
            </a:extLst>
          </p:cNvPr>
          <p:cNvSpPr>
            <a:spLocks noChangeAspect="1"/>
          </p:cNvSpPr>
          <p:nvPr>
            <p:custDataLst>
              <p:tags r:id="rId10"/>
            </p:custDataLst>
          </p:nvPr>
        </p:nvSpPr>
        <p:spPr>
          <a:xfrm>
            <a:off x="1114425" y="55935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4" name="Rectangle: Rounded Corners 13">
            <a:extLst>
              <a:ext uri="{FF2B5EF4-FFF2-40B4-BE49-F238E27FC236}">
                <a16:creationId xmlns:a16="http://schemas.microsoft.com/office/drawing/2014/main" id="{D74DACC9-6EF0-457E-9353-793E69D0C71E}"/>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697BBA10-B45E-464E-940B-7DC60EF4E277}"/>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E3C43D5A-E5F9-4368-BF75-90F6B04AC908}"/>
                </a:ext>
              </a:extLst>
            </p:cNvPr>
            <p:cNvSpPr/>
            <p:nvPr>
              <p:custDataLst>
                <p:tags r:id="rId15"/>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Block">
              <a:extLst>
                <a:ext uri="{FF2B5EF4-FFF2-40B4-BE49-F238E27FC236}">
                  <a16:creationId xmlns:a16="http://schemas.microsoft.com/office/drawing/2014/main" id="{5C60312A-4612-4276-9D99-0D63AE9D3068}"/>
                </a:ext>
              </a:extLst>
            </p:cNvPr>
            <p:cNvSpPr/>
            <p:nvPr>
              <p:custDataLst>
                <p:tags r:id="rId16"/>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ypeText">
              <a:extLst>
                <a:ext uri="{FF2B5EF4-FFF2-40B4-BE49-F238E27FC236}">
                  <a16:creationId xmlns:a16="http://schemas.microsoft.com/office/drawing/2014/main" id="{52CECDD6-757D-44F3-A455-9983453C59A6}"/>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EC21CE2C-DD23-4D9A-A684-A84192AF4BE7}"/>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A63084A5-3A3B-85CC-BCBC-BB876D29D070}"/>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Picture 3">
            <a:extLst>
              <a:ext uri="{FF2B5EF4-FFF2-40B4-BE49-F238E27FC236}">
                <a16:creationId xmlns:a16="http://schemas.microsoft.com/office/drawing/2014/main" id="{0B0476B4-5763-4A8C-AD45-E6A400AF7601}"/>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065581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5286" name="Text Box 6"/>
          <p:cNvSpPr txBox="1">
            <a:spLocks noChangeArrowheads="1"/>
          </p:cNvSpPr>
          <p:nvPr/>
        </p:nvSpPr>
        <p:spPr bwMode="auto">
          <a:xfrm>
            <a:off x="609600" y="1956983"/>
            <a:ext cx="8001000" cy="1243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7315200" algn="r"/>
              </a:tabLst>
              <a:defRPr sz="2400">
                <a:solidFill>
                  <a:schemeClr val="tx1"/>
                </a:solidFill>
                <a:latin typeface="Times New Roman" pitchFamily="18" charset="0"/>
              </a:defRPr>
            </a:lvl1pPr>
            <a:lvl2pPr marL="571500" algn="l">
              <a:tabLst>
                <a:tab pos="7315200" algn="r"/>
              </a:tabLst>
              <a:defRPr sz="2400">
                <a:solidFill>
                  <a:schemeClr val="tx1"/>
                </a:solidFill>
                <a:latin typeface="Times New Roman" pitchFamily="18" charset="0"/>
              </a:defRPr>
            </a:lvl2pPr>
            <a:lvl3pPr algn="l">
              <a:tabLst>
                <a:tab pos="7315200" algn="r"/>
              </a:tabLst>
              <a:defRPr sz="2400">
                <a:solidFill>
                  <a:schemeClr val="tx1"/>
                </a:solidFill>
                <a:latin typeface="Times New Roman" pitchFamily="18" charset="0"/>
              </a:defRPr>
            </a:lvl3pPr>
            <a:lvl4pPr algn="l">
              <a:tabLst>
                <a:tab pos="7315200" algn="r"/>
              </a:tabLst>
              <a:defRPr sz="2400">
                <a:solidFill>
                  <a:schemeClr val="tx1"/>
                </a:solidFill>
                <a:latin typeface="Times New Roman" pitchFamily="18" charset="0"/>
              </a:defRPr>
            </a:lvl4pPr>
            <a:lvl5pPr algn="l">
              <a:tabLst>
                <a:tab pos="7315200" algn="r"/>
              </a:tabLst>
              <a:defRPr sz="2400">
                <a:solidFill>
                  <a:schemeClr val="tx1"/>
                </a:solidFill>
                <a:latin typeface="Times New Roman" pitchFamily="18" charset="0"/>
              </a:defRPr>
            </a:lvl5pPr>
            <a:lvl6pPr eaLnBrk="0" fontAlgn="base" hangingPunct="0">
              <a:spcBef>
                <a:spcPct val="0"/>
              </a:spcBef>
              <a:spcAft>
                <a:spcPct val="0"/>
              </a:spcAft>
              <a:tabLst>
                <a:tab pos="7315200" algn="r"/>
              </a:tabLst>
              <a:defRPr sz="2400">
                <a:solidFill>
                  <a:schemeClr val="tx1"/>
                </a:solidFill>
                <a:latin typeface="Times New Roman" pitchFamily="18" charset="0"/>
              </a:defRPr>
            </a:lvl6pPr>
            <a:lvl7pPr eaLnBrk="0" fontAlgn="base" hangingPunct="0">
              <a:spcBef>
                <a:spcPct val="0"/>
              </a:spcBef>
              <a:spcAft>
                <a:spcPct val="0"/>
              </a:spcAft>
              <a:tabLst>
                <a:tab pos="7315200" algn="r"/>
              </a:tabLst>
              <a:defRPr sz="2400">
                <a:solidFill>
                  <a:schemeClr val="tx1"/>
                </a:solidFill>
                <a:latin typeface="Times New Roman" pitchFamily="18" charset="0"/>
              </a:defRPr>
            </a:lvl7pPr>
            <a:lvl8pPr eaLnBrk="0" fontAlgn="base" hangingPunct="0">
              <a:spcBef>
                <a:spcPct val="0"/>
              </a:spcBef>
              <a:spcAft>
                <a:spcPct val="0"/>
              </a:spcAft>
              <a:tabLst>
                <a:tab pos="7315200" algn="r"/>
              </a:tabLst>
              <a:defRPr sz="2400">
                <a:solidFill>
                  <a:schemeClr val="tx1"/>
                </a:solidFill>
                <a:latin typeface="Times New Roman" pitchFamily="18" charset="0"/>
              </a:defRPr>
            </a:lvl8pPr>
            <a:lvl9pPr eaLnBrk="0" fontAlgn="base" hangingPunct="0">
              <a:spcBef>
                <a:spcPct val="0"/>
              </a:spcBef>
              <a:spcAft>
                <a:spcPct val="0"/>
              </a:spcAft>
              <a:tabLst>
                <a:tab pos="7315200" algn="r"/>
              </a:tabLst>
              <a:defRPr sz="2400">
                <a:solidFill>
                  <a:schemeClr val="tx1"/>
                </a:solidFill>
                <a:latin typeface="Times New Roman" pitchFamily="18" charset="0"/>
              </a:defRPr>
            </a:lvl9pPr>
          </a:lstStyle>
          <a:p>
            <a:pPr>
              <a:spcAft>
                <a:spcPct val="20000"/>
              </a:spcAft>
              <a:buSzPct val="80000"/>
            </a:pPr>
            <a:r>
              <a:rPr lang="en-US" altLang="en-US" sz="2200" b="0" dirty="0">
                <a:effectLst/>
                <a:latin typeface="Liberation Sans" panose="020B0604020202020204" pitchFamily="34" charset="0"/>
              </a:rPr>
              <a:t>Cost of goods sold (before adj. to NRV) 	€108,000 </a:t>
            </a:r>
          </a:p>
          <a:p>
            <a:pPr>
              <a:spcAft>
                <a:spcPct val="20000"/>
              </a:spcAft>
              <a:buSzPct val="80000"/>
            </a:pPr>
            <a:r>
              <a:rPr lang="en-US" altLang="en-US" sz="2200" b="0" dirty="0">
                <a:effectLst/>
                <a:latin typeface="Liberation Sans" panose="020B0604020202020204" pitchFamily="34" charset="0"/>
              </a:rPr>
              <a:t>Ending inventory (cost)	82,000</a:t>
            </a:r>
          </a:p>
          <a:p>
            <a:pPr>
              <a:spcAft>
                <a:spcPct val="20000"/>
              </a:spcAft>
              <a:buSzPct val="80000"/>
            </a:pPr>
            <a:r>
              <a:rPr lang="en-US" altLang="en-US" sz="2200" b="0" dirty="0">
                <a:effectLst/>
                <a:latin typeface="Liberation Sans" panose="020B0604020202020204" pitchFamily="34" charset="0"/>
              </a:rPr>
              <a:t>Ending inventory (at NRV) 	  70,000</a:t>
            </a:r>
          </a:p>
        </p:txBody>
      </p:sp>
      <p:sp>
        <p:nvSpPr>
          <p:cNvPr id="865296" name="Rectangle 16"/>
          <p:cNvSpPr>
            <a:spLocks noChangeArrowheads="1"/>
          </p:cNvSpPr>
          <p:nvPr/>
        </p:nvSpPr>
        <p:spPr bwMode="auto">
          <a:xfrm>
            <a:off x="311150" y="3663950"/>
            <a:ext cx="1822450" cy="831850"/>
          </a:xfrm>
          <a:prstGeom prst="rect">
            <a:avLst/>
          </a:prstGeom>
          <a:solidFill>
            <a:srgbClr val="FBF5C9"/>
          </a:solidFill>
          <a:ln w="28575">
            <a:solidFill>
              <a:schemeClr val="tx1"/>
            </a:solidFill>
            <a:miter lim="800000"/>
            <a:headEnd/>
            <a:tailEnd/>
          </a:ln>
          <a:effectLst>
            <a:outerShdw dist="71842" dir="2700000" algn="ctr" rotWithShape="0">
              <a:schemeClr val="bg2"/>
            </a:outerShdw>
          </a:effectLst>
        </p:spPr>
        <p:txBody>
          <a:bodyPr wrap="none" lIns="90488" tIns="0" rIns="90488" bIns="44450" anchor="ctr"/>
          <a:lstStyle/>
          <a:p>
            <a:r>
              <a:rPr lang="en-US" altLang="en-US" sz="2200" dirty="0">
                <a:solidFill>
                  <a:srgbClr val="000000"/>
                </a:solidFill>
                <a:effectLst/>
                <a:latin typeface="Liberation Sans" panose="020B0604020202020204" pitchFamily="34" charset="0"/>
              </a:rPr>
              <a:t>Loss</a:t>
            </a:r>
          </a:p>
          <a:p>
            <a:r>
              <a:rPr lang="en-US" altLang="en-US" sz="2200" dirty="0">
                <a:solidFill>
                  <a:srgbClr val="000000"/>
                </a:solidFill>
                <a:effectLst/>
                <a:latin typeface="Liberation Sans" panose="020B0604020202020204" pitchFamily="34" charset="0"/>
              </a:rPr>
              <a:t>Method</a:t>
            </a:r>
          </a:p>
        </p:txBody>
      </p:sp>
      <p:sp>
        <p:nvSpPr>
          <p:cNvPr id="865297" name="Rectangle 17"/>
          <p:cNvSpPr>
            <a:spLocks noChangeArrowheads="1"/>
          </p:cNvSpPr>
          <p:nvPr/>
        </p:nvSpPr>
        <p:spPr bwMode="auto">
          <a:xfrm>
            <a:off x="304800" y="5029200"/>
            <a:ext cx="1822450" cy="831850"/>
          </a:xfrm>
          <a:prstGeom prst="rect">
            <a:avLst/>
          </a:prstGeom>
          <a:solidFill>
            <a:srgbClr val="FBF5C9"/>
          </a:solidFill>
          <a:ln w="28575">
            <a:solidFill>
              <a:schemeClr val="tx1"/>
            </a:solidFill>
            <a:miter lim="800000"/>
            <a:headEnd/>
            <a:tailEnd/>
          </a:ln>
          <a:effectLst>
            <a:outerShdw dist="71842" dir="2700000" algn="ctr" rotWithShape="0">
              <a:schemeClr val="bg2"/>
            </a:outerShdw>
          </a:effectLst>
        </p:spPr>
        <p:txBody>
          <a:bodyPr wrap="none" lIns="90488" tIns="0" rIns="90488" bIns="44450" anchor="ctr"/>
          <a:lstStyle/>
          <a:p>
            <a:r>
              <a:rPr lang="en-US" altLang="en-US" sz="2200" dirty="0">
                <a:solidFill>
                  <a:srgbClr val="000000"/>
                </a:solidFill>
                <a:latin typeface="Liberation Sans" panose="020B0604020202020204" pitchFamily="34" charset="0"/>
              </a:rPr>
              <a:t>COGS</a:t>
            </a:r>
          </a:p>
          <a:p>
            <a:r>
              <a:rPr lang="en-US" altLang="en-US" sz="2200" dirty="0">
                <a:solidFill>
                  <a:srgbClr val="000000"/>
                </a:solidFill>
                <a:latin typeface="Liberation Sans" panose="020B0604020202020204" pitchFamily="34" charset="0"/>
              </a:rPr>
              <a:t>Method</a:t>
            </a:r>
          </a:p>
        </p:txBody>
      </p:sp>
      <p:sp>
        <p:nvSpPr>
          <p:cNvPr id="865299" name="Text Box 19"/>
          <p:cNvSpPr txBox="1">
            <a:spLocks noChangeArrowheads="1"/>
          </p:cNvSpPr>
          <p:nvPr/>
        </p:nvSpPr>
        <p:spPr bwMode="auto">
          <a:xfrm>
            <a:off x="609600" y="1365250"/>
            <a:ext cx="83820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800">
                <a:solidFill>
                  <a:srgbClr val="800000"/>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sz="2500" dirty="0">
                <a:solidFill>
                  <a:schemeClr val="tx1"/>
                </a:solidFill>
              </a:rPr>
              <a:t>Illustration: Data for Ricardo SpA</a:t>
            </a:r>
          </a:p>
        </p:txBody>
      </p:sp>
      <p:sp>
        <p:nvSpPr>
          <p:cNvPr id="14"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5" name="Rectangle 4"/>
          <p:cNvSpPr>
            <a:spLocks noGrp="1" noChangeArrowheads="1"/>
          </p:cNvSpPr>
          <p:nvPr>
            <p:ph type="title" idx="4294967295"/>
          </p:nvPr>
        </p:nvSpPr>
        <p:spPr>
          <a:xfrm>
            <a:off x="838200" y="381000"/>
            <a:ext cx="83058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0"/>
              </a:spcBef>
              <a:buSzPct val="80000"/>
            </a:pPr>
            <a:r>
              <a:rPr lang="en-US" altLang="en-US" sz="3200" i="0" kern="1200" dirty="0">
                <a:solidFill>
                  <a:srgbClr val="CC0000"/>
                </a:solidFill>
                <a:effectLst/>
                <a:latin typeface="Liberation Sans" panose="020B0604020202020204" pitchFamily="34" charset="0"/>
                <a:ea typeface="+mn-ea"/>
                <a:cs typeface="+mn-cs"/>
              </a:rPr>
              <a:t>Recording NRV Instead of Cost</a:t>
            </a:r>
          </a:p>
        </p:txBody>
      </p:sp>
      <p:sp>
        <p:nvSpPr>
          <p:cNvPr id="12"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graphicFrame>
        <p:nvGraphicFramePr>
          <p:cNvPr id="2" name="Table 2">
            <a:extLst>
              <a:ext uri="{FF2B5EF4-FFF2-40B4-BE49-F238E27FC236}">
                <a16:creationId xmlns:a16="http://schemas.microsoft.com/office/drawing/2014/main" id="{A57C76FA-918D-53D2-9851-8C3054BD3BCD}"/>
              </a:ext>
            </a:extLst>
          </p:cNvPr>
          <p:cNvGraphicFramePr>
            <a:graphicFrameLocks noGrp="1"/>
          </p:cNvGraphicFramePr>
          <p:nvPr>
            <p:extLst>
              <p:ext uri="{D42A27DB-BD31-4B8C-83A1-F6EECF244321}">
                <p14:modId xmlns:p14="http://schemas.microsoft.com/office/powerpoint/2010/main" val="3161364216"/>
              </p:ext>
            </p:extLst>
          </p:nvPr>
        </p:nvGraphicFramePr>
        <p:xfrm>
          <a:off x="2302182" y="3226812"/>
          <a:ext cx="6546850" cy="3419966"/>
        </p:xfrm>
        <a:graphic>
          <a:graphicData uri="http://schemas.openxmlformats.org/drawingml/2006/table">
            <a:tbl>
              <a:tblPr firstRow="1" bandRow="1">
                <a:tableStyleId>{5C22544A-7EE6-4342-B048-85BDC9FD1C3A}</a:tableStyleId>
              </a:tblPr>
              <a:tblGrid>
                <a:gridCol w="4500959">
                  <a:extLst>
                    <a:ext uri="{9D8B030D-6E8A-4147-A177-3AD203B41FA5}">
                      <a16:colId xmlns:a16="http://schemas.microsoft.com/office/drawing/2014/main" val="890972308"/>
                    </a:ext>
                  </a:extLst>
                </a:gridCol>
                <a:gridCol w="971583">
                  <a:extLst>
                    <a:ext uri="{9D8B030D-6E8A-4147-A177-3AD203B41FA5}">
                      <a16:colId xmlns:a16="http://schemas.microsoft.com/office/drawing/2014/main" val="1692213971"/>
                    </a:ext>
                  </a:extLst>
                </a:gridCol>
                <a:gridCol w="1074308">
                  <a:extLst>
                    <a:ext uri="{9D8B030D-6E8A-4147-A177-3AD203B41FA5}">
                      <a16:colId xmlns:a16="http://schemas.microsoft.com/office/drawing/2014/main" val="1243030811"/>
                    </a:ext>
                  </a:extLst>
                </a:gridCol>
              </a:tblGrid>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
                          <a:ea typeface="Libian TC" panose="02010600040101010101" pitchFamily="2" charset="-120"/>
                        </a:rPr>
                        <a:t>A</a:t>
                      </a:r>
                      <a:r>
                        <a:rPr lang="en-CN" dirty="0">
                          <a:latin typeface=""/>
                          <a:ea typeface="Libian TC" panose="02010600040101010101" pitchFamily="2" charset="-120"/>
                        </a:rPr>
                        <a:t>ccount </a:t>
                      </a:r>
                    </a:p>
                  </a:txBody>
                  <a:tcPr/>
                </a:tc>
                <a:tc>
                  <a:txBody>
                    <a:bodyPr/>
                    <a:lstStyle/>
                    <a:p>
                      <a:r>
                        <a:rPr lang="en-US" dirty="0">
                          <a:latin typeface=""/>
                          <a:ea typeface="Libian TC" panose="02010600040101010101" pitchFamily="2" charset="-120"/>
                        </a:rPr>
                        <a:t>D</a:t>
                      </a:r>
                      <a:r>
                        <a:rPr lang="en-CN" dirty="0">
                          <a:latin typeface=""/>
                          <a:ea typeface="Libian TC" panose="02010600040101010101" pitchFamily="2" charset="-120"/>
                        </a:rPr>
                        <a:t>ebit</a:t>
                      </a:r>
                      <a:r>
                        <a:rPr lang="zh-CN" altLang="en-US" dirty="0">
                          <a:latin typeface=""/>
                          <a:ea typeface="Libian TC" panose="02010600040101010101" pitchFamily="2" charset="-120"/>
                        </a:rPr>
                        <a:t> </a:t>
                      </a:r>
                      <a:r>
                        <a:rPr lang="en-US" altLang="en-US" sz="1800" b="0" dirty="0">
                          <a:effectLst/>
                          <a:latin typeface="Liberation Sans" panose="020B0604020202020204" pitchFamily="34" charset="0"/>
                        </a:rPr>
                        <a:t>€</a:t>
                      </a:r>
                      <a:r>
                        <a:rPr lang="en-CN" dirty="0">
                          <a:latin typeface=""/>
                          <a:ea typeface="Libian TC" panose="02010600040101010101" pitchFamily="2" charset="-120"/>
                        </a:rPr>
                        <a:t> </a:t>
                      </a:r>
                    </a:p>
                  </a:txBody>
                  <a:tcPr/>
                </a:tc>
                <a:tc>
                  <a:txBody>
                    <a:bodyPr/>
                    <a:lstStyle/>
                    <a:p>
                      <a:r>
                        <a:rPr lang="en-CN" dirty="0">
                          <a:latin typeface=""/>
                          <a:ea typeface="Libian TC" panose="02010600040101010101" pitchFamily="2" charset="-120"/>
                        </a:rPr>
                        <a:t>Credit</a:t>
                      </a:r>
                      <a:r>
                        <a:rPr lang="zh-CN" altLang="en-US" dirty="0">
                          <a:latin typeface=""/>
                          <a:ea typeface="Libian TC" panose="02010600040101010101" pitchFamily="2" charset="-120"/>
                        </a:rPr>
                        <a:t> </a:t>
                      </a:r>
                      <a:r>
                        <a:rPr lang="en-US" altLang="en-US" sz="1800" b="0" dirty="0">
                          <a:effectLst/>
                          <a:latin typeface="Liberation Sans" panose="020B0604020202020204" pitchFamily="34" charset="0"/>
                        </a:rPr>
                        <a:t>€</a:t>
                      </a:r>
                      <a:endParaRPr lang="en-CN" dirty="0">
                        <a:latin typeface=""/>
                        <a:ea typeface="Libian TC" panose="02010600040101010101" pitchFamily="2" charset="-120"/>
                      </a:endParaRPr>
                    </a:p>
                  </a:txBody>
                  <a:tcPr/>
                </a:tc>
                <a:extLst>
                  <a:ext uri="{0D108BD9-81ED-4DB2-BD59-A6C34878D82A}">
                    <a16:rowId xmlns:a16="http://schemas.microsoft.com/office/drawing/2014/main" val="771513143"/>
                  </a:ext>
                </a:extLst>
              </a:tr>
              <a:tr h="421060">
                <a:tc>
                  <a:txBody>
                    <a:bodyPr/>
                    <a:lstStyle/>
                    <a:p>
                      <a:r>
                        <a:rPr lang="en-US" altLang="en-US" sz="1800" b="0" dirty="0">
                          <a:effectLst/>
                          <a:latin typeface="Liberation Sans" panose="020B0604020202020204" pitchFamily="34" charset="0"/>
                          <a:cs typeface="Arial" charset="0"/>
                        </a:rPr>
                        <a:t>Loss Due to Decline</a:t>
                      </a:r>
                      <a:r>
                        <a:rPr lang="zh-CN" altLang="en-US" sz="1800" b="0" dirty="0">
                          <a:effectLst/>
                          <a:latin typeface="Liberation Sans" panose="020B0604020202020204" pitchFamily="34" charset="0"/>
                          <a:cs typeface="Arial" charset="0"/>
                        </a:rPr>
                        <a:t> </a:t>
                      </a:r>
                      <a:r>
                        <a:rPr lang="en-US" altLang="zh-CN" sz="1800" b="0" dirty="0">
                          <a:effectLst/>
                          <a:latin typeface="Liberation Sans" panose="020B0604020202020204" pitchFamily="34" charset="0"/>
                          <a:cs typeface="Arial" charset="0"/>
                        </a:rPr>
                        <a:t>of Inventory</a:t>
                      </a:r>
                      <a:r>
                        <a:rPr lang="en-US" altLang="en-US" sz="1800" b="0" dirty="0">
                          <a:effectLst/>
                          <a:latin typeface="Liberation Sans" panose="020B0604020202020204" pitchFamily="34" charset="0"/>
                          <a:cs typeface="Arial" charset="0"/>
                        </a:rPr>
                        <a:t> to NRV</a:t>
                      </a:r>
                      <a:r>
                        <a:rPr lang="zh-CN" altLang="en-US" sz="1800" b="0" dirty="0">
                          <a:effectLst/>
                          <a:latin typeface="Liberation Sans" panose="020B0604020202020204" pitchFamily="34" charset="0"/>
                          <a:cs typeface="Arial" charset="0"/>
                        </a:rPr>
                        <a:t> </a:t>
                      </a:r>
                      <a:endParaRPr lang="en-US" altLang="zh-CN" sz="1800" b="0" dirty="0">
                        <a:effectLst/>
                        <a:latin typeface="Liberation Sans" panose="020B0604020202020204" pitchFamily="34" charset="0"/>
                        <a:cs typeface="Arial" charset="0"/>
                      </a:endParaRPr>
                    </a:p>
                    <a:p>
                      <a:r>
                        <a:rPr lang="en-US" sz="1800" b="0" dirty="0" err="1">
                          <a:effectLst/>
                          <a:latin typeface="Liberation Sans" panose="020B0604020202020204" pitchFamily="34" charset="0"/>
                          <a:cs typeface="Arial" charset="0"/>
                        </a:rPr>
                        <a:t>资产减值损失</a:t>
                      </a:r>
                      <a:r>
                        <a:rPr lang="en-US" altLang="zh-CN" sz="1800" b="0" dirty="0">
                          <a:effectLst/>
                          <a:latin typeface="Liberation Sans" panose="020B0604020202020204" pitchFamily="34" charset="0"/>
                          <a:cs typeface="Arial" charset="0"/>
                        </a:rPr>
                        <a:t>——</a:t>
                      </a:r>
                      <a:r>
                        <a:rPr lang="zh-CN" altLang="en-US" sz="1800" b="0" dirty="0">
                          <a:effectLst/>
                          <a:latin typeface="Liberation Sans" panose="020B0604020202020204" pitchFamily="34" charset="0"/>
                          <a:cs typeface="Arial" charset="0"/>
                        </a:rPr>
                        <a:t>存货减值损失</a:t>
                      </a:r>
                      <a:endParaRPr lang="en-CN" dirty="0"/>
                    </a:p>
                  </a:txBody>
                  <a:tcPr/>
                </a:tc>
                <a:tc>
                  <a:txBody>
                    <a:bodyPr/>
                    <a:lstStyle/>
                    <a:p>
                      <a:r>
                        <a:rPr lang="en-US" altLang="en-US" sz="1800" b="0" dirty="0">
                          <a:effectLst/>
                          <a:latin typeface="Liberation Sans" panose="020B0604020202020204" pitchFamily="34" charset="0"/>
                          <a:cs typeface="Arial" charset="0"/>
                        </a:rPr>
                        <a:t>12,000</a:t>
                      </a:r>
                      <a:endParaRPr lang="en-CN" dirty="0"/>
                    </a:p>
                  </a:txBody>
                  <a:tcPr/>
                </a:tc>
                <a:tc>
                  <a:txBody>
                    <a:bodyPr/>
                    <a:lstStyle/>
                    <a:p>
                      <a:endParaRPr lang="en-CN"/>
                    </a:p>
                  </a:txBody>
                  <a:tcPr/>
                </a:tc>
                <a:extLst>
                  <a:ext uri="{0D108BD9-81ED-4DB2-BD59-A6C34878D82A}">
                    <a16:rowId xmlns:a16="http://schemas.microsoft.com/office/drawing/2014/main" val="2089776038"/>
                  </a:ext>
                </a:extLst>
              </a:tr>
              <a:tr h="638812">
                <a:tc>
                  <a:txBody>
                    <a:bodyPr/>
                    <a:lstStyle/>
                    <a:p>
                      <a:r>
                        <a:rPr lang="en-US" altLang="en-US" sz="2000" b="0" dirty="0">
                          <a:effectLst/>
                          <a:latin typeface="Liberation Sans" panose="020B0604020202020204" pitchFamily="34" charset="0"/>
                          <a:cs typeface="Arial" charset="0"/>
                        </a:rPr>
                        <a:t>      Inventory </a:t>
                      </a:r>
                      <a:r>
                        <a:rPr lang="en-US" altLang="en-US" sz="1800" b="0" dirty="0">
                          <a:effectLst/>
                          <a:latin typeface="Liberation Sans" panose="020B0604020202020204" pitchFamily="34" charset="0"/>
                          <a:cs typeface="Arial" charset="0"/>
                        </a:rPr>
                        <a:t>(€82,000 - €70,000)</a:t>
                      </a:r>
                    </a:p>
                    <a:p>
                      <a:r>
                        <a:rPr lang="zh-CN" altLang="en-US" sz="1800" b="0" dirty="0">
                          <a:effectLst/>
                          <a:latin typeface="Liberation Sans" panose="020B0604020202020204" pitchFamily="34" charset="0"/>
                          <a:cs typeface="Arial" charset="0"/>
                        </a:rPr>
                        <a:t>       存货</a:t>
                      </a:r>
                      <a:endParaRPr lang="en-CN" dirty="0"/>
                    </a:p>
                  </a:txBody>
                  <a:tcPr/>
                </a:tc>
                <a:tc>
                  <a:txBody>
                    <a:bodyPr/>
                    <a:lstStyle/>
                    <a:p>
                      <a:endParaRPr lang="en-C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800" b="0" dirty="0">
                          <a:effectLst/>
                          <a:latin typeface="Liberation Sans" panose="020B0604020202020204" pitchFamily="34" charset="0"/>
                          <a:cs typeface="Arial" charset="0"/>
                        </a:rPr>
                        <a:t>12,000</a:t>
                      </a:r>
                    </a:p>
                    <a:p>
                      <a:endParaRPr lang="en-CN" dirty="0"/>
                    </a:p>
                  </a:txBody>
                  <a:tcPr/>
                </a:tc>
                <a:extLst>
                  <a:ext uri="{0D108BD9-81ED-4DB2-BD59-A6C34878D82A}">
                    <a16:rowId xmlns:a16="http://schemas.microsoft.com/office/drawing/2014/main" val="3006305162"/>
                  </a:ext>
                </a:extLst>
              </a:tr>
              <a:tr h="371966">
                <a:tc>
                  <a:txBody>
                    <a:bodyPr/>
                    <a:lstStyle/>
                    <a:p>
                      <a:endParaRPr lang="en-CN" dirty="0"/>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2015993433"/>
                  </a:ext>
                </a:extLst>
              </a:tr>
              <a:tr h="371966">
                <a:tc>
                  <a:txBody>
                    <a:bodyPr/>
                    <a:lstStyle/>
                    <a:p>
                      <a:r>
                        <a:rPr lang="en-US" altLang="en-US" sz="1800" b="0" dirty="0">
                          <a:effectLst/>
                          <a:latin typeface="Liberation Sans" panose="020B0604020202020204" pitchFamily="34" charset="0"/>
                          <a:cs typeface="Arial" charset="0"/>
                        </a:rPr>
                        <a:t>Cost of Goods Sold</a:t>
                      </a:r>
                    </a:p>
                    <a:p>
                      <a:r>
                        <a:rPr lang="en-US" sz="1800" b="0" dirty="0" err="1">
                          <a:effectLst/>
                          <a:latin typeface="Liberation Sans" panose="020B0604020202020204" pitchFamily="34" charset="0"/>
                          <a:cs typeface="Arial" charset="0"/>
                        </a:rPr>
                        <a:t>主营业务成本</a:t>
                      </a:r>
                      <a:endParaRPr lang="en-CN" dirty="0"/>
                    </a:p>
                  </a:txBody>
                  <a:tcPr/>
                </a:tc>
                <a:tc>
                  <a:txBody>
                    <a:bodyPr/>
                    <a:lstStyle/>
                    <a:p>
                      <a:r>
                        <a:rPr lang="en-US" altLang="en-US" sz="1800" b="0" dirty="0">
                          <a:effectLst/>
                          <a:latin typeface="Liberation Sans" panose="020B0604020202020204" pitchFamily="34" charset="0"/>
                          <a:cs typeface="Arial" charset="0"/>
                        </a:rPr>
                        <a:t>12,000</a:t>
                      </a:r>
                      <a:endParaRPr lang="en-CN" dirty="0"/>
                    </a:p>
                  </a:txBody>
                  <a:tcPr/>
                </a:tc>
                <a:tc>
                  <a:txBody>
                    <a:bodyPr/>
                    <a:lstStyle/>
                    <a:p>
                      <a:endParaRPr lang="en-CN" dirty="0"/>
                    </a:p>
                  </a:txBody>
                  <a:tcPr/>
                </a:tc>
                <a:extLst>
                  <a:ext uri="{0D108BD9-81ED-4DB2-BD59-A6C34878D82A}">
                    <a16:rowId xmlns:a16="http://schemas.microsoft.com/office/drawing/2014/main" val="2039947447"/>
                  </a:ext>
                </a:extLst>
              </a:tr>
              <a:tr h="371966">
                <a:tc>
                  <a:txBody>
                    <a:bodyPr/>
                    <a:lstStyle/>
                    <a:p>
                      <a:r>
                        <a:rPr lang="en-US" altLang="en-US" sz="1800" b="0" dirty="0">
                          <a:effectLst/>
                          <a:latin typeface="Liberation Sans" panose="020B0604020202020204" pitchFamily="34" charset="0"/>
                          <a:cs typeface="Arial" charset="0"/>
                        </a:rPr>
                        <a:t>     Inventory </a:t>
                      </a:r>
                    </a:p>
                    <a:p>
                      <a:r>
                        <a:rPr lang="zh-CN" altLang="en-US" sz="1800" b="0" dirty="0">
                          <a:effectLst/>
                          <a:latin typeface="Liberation Sans" panose="020B0604020202020204" pitchFamily="34" charset="0"/>
                          <a:cs typeface="Arial" charset="0"/>
                        </a:rPr>
                        <a:t>     </a:t>
                      </a:r>
                      <a:r>
                        <a:rPr lang="en-US" sz="1800" b="0" dirty="0" err="1">
                          <a:effectLst/>
                          <a:latin typeface="Liberation Sans" panose="020B0604020202020204" pitchFamily="34" charset="0"/>
                          <a:cs typeface="Arial" charset="0"/>
                        </a:rPr>
                        <a:t>存货</a:t>
                      </a:r>
                      <a:r>
                        <a:rPr lang="zh-CN" altLang="en-US" sz="1800" b="0" dirty="0">
                          <a:effectLst/>
                          <a:latin typeface="Liberation Sans" panose="020B0604020202020204" pitchFamily="34" charset="0"/>
                          <a:cs typeface="Arial" charset="0"/>
                        </a:rPr>
                        <a:t> </a:t>
                      </a:r>
                      <a:endParaRPr lang="en-CN" dirty="0"/>
                    </a:p>
                  </a:txBody>
                  <a:tcPr/>
                </a:tc>
                <a:tc>
                  <a:txBody>
                    <a:bodyPr/>
                    <a:lstStyle/>
                    <a:p>
                      <a:endParaRPr lang="en-CN" dirty="0"/>
                    </a:p>
                  </a:txBody>
                  <a:tcPr/>
                </a:tc>
                <a:tc>
                  <a:txBody>
                    <a:bodyPr/>
                    <a:lstStyle/>
                    <a:p>
                      <a:r>
                        <a:rPr lang="en-US" altLang="en-US" sz="1800" b="0" dirty="0">
                          <a:effectLst/>
                          <a:latin typeface="Liberation Sans" panose="020B0604020202020204" pitchFamily="34" charset="0"/>
                          <a:cs typeface="Arial" charset="0"/>
                        </a:rPr>
                        <a:t>12,000</a:t>
                      </a:r>
                      <a:endParaRPr lang="en-CN" dirty="0"/>
                    </a:p>
                  </a:txBody>
                  <a:tcPr/>
                </a:tc>
                <a:extLst>
                  <a:ext uri="{0D108BD9-81ED-4DB2-BD59-A6C34878D82A}">
                    <a16:rowId xmlns:a16="http://schemas.microsoft.com/office/drawing/2014/main" val="2200762072"/>
                  </a:ext>
                </a:extLst>
              </a:tr>
            </a:tbl>
          </a:graphicData>
        </a:graphic>
      </p:graphicFrame>
    </p:spTree>
    <p:extLst>
      <p:ext uri="{BB962C8B-B14F-4D97-AF65-F5344CB8AC3E}">
        <p14:creationId xmlns:p14="http://schemas.microsoft.com/office/powerpoint/2010/main" val="32834927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6306" name="Object 2">
            <a:hlinkClick r:id="" action="ppaction://ole?verb=0"/>
          </p:cNvPr>
          <p:cNvGraphicFramePr>
            <a:graphicFrameLocks/>
          </p:cNvGraphicFramePr>
          <p:nvPr>
            <p:extLst>
              <p:ext uri="{D42A27DB-BD31-4B8C-83A1-F6EECF244321}">
                <p14:modId xmlns:p14="http://schemas.microsoft.com/office/powerpoint/2010/main" val="1889504273"/>
              </p:ext>
            </p:extLst>
          </p:nvPr>
        </p:nvGraphicFramePr>
        <p:xfrm>
          <a:off x="533400" y="2057400"/>
          <a:ext cx="7777163" cy="3352800"/>
        </p:xfrm>
        <a:graphic>
          <a:graphicData uri="http://schemas.openxmlformats.org/presentationml/2006/ole">
            <mc:AlternateContent xmlns:mc="http://schemas.openxmlformats.org/markup-compatibility/2006">
              <mc:Choice xmlns:v="urn:schemas-microsoft-com:vml" Requires="v">
                <p:oleObj name="Worksheet" r:id="rId3" imgW="6578523" imgH="2836333" progId="Excel.Sheet.8">
                  <p:embed/>
                </p:oleObj>
              </mc:Choice>
              <mc:Fallback>
                <p:oleObj name="Worksheet" r:id="rId3" imgW="6578523" imgH="2836333" progId="Excel.Sheet.8">
                  <p:embed/>
                  <p:pic>
                    <p:nvPicPr>
                      <p:cNvPr id="866306" name="Object 2">
                        <a:hlinkClick r:id="" action="ppaction://ole?verb=0"/>
                      </p:cNvPr>
                      <p:cNvPicPr>
                        <a:picLocks noChangeArrowheads="1"/>
                      </p:cNvPicPr>
                      <p:nvPr/>
                    </p:nvPicPr>
                    <p:blipFill>
                      <a:blip r:embed="rId4"/>
                      <a:srcRect/>
                      <a:stretch>
                        <a:fillRect/>
                      </a:stretch>
                    </p:blipFill>
                    <p:spPr bwMode="auto">
                      <a:xfrm>
                        <a:off x="533400" y="2057400"/>
                        <a:ext cx="7777163"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6316" name="Text Box 12"/>
          <p:cNvSpPr txBox="1">
            <a:spLocks noChangeArrowheads="1"/>
          </p:cNvSpPr>
          <p:nvPr/>
        </p:nvSpPr>
        <p:spPr bwMode="auto">
          <a:xfrm>
            <a:off x="609600" y="1371600"/>
            <a:ext cx="64008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500">
                <a:solidFill>
                  <a:schemeClr val="tx1"/>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dirty="0"/>
              <a:t>Partial Statement of Financial Position</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6"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7" name="Rectangle 4"/>
          <p:cNvSpPr txBox="1">
            <a:spLocks noChangeArrowheads="1"/>
          </p:cNvSpPr>
          <p:nvPr/>
        </p:nvSpPr>
        <p:spPr>
          <a:xfrm>
            <a:off x="609600" y="381000"/>
            <a:ext cx="8305800"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algn="l">
              <a:spcBef>
                <a:spcPts val="0"/>
              </a:spcBef>
              <a:buSzPct val="80000"/>
            </a:pPr>
            <a:r>
              <a:rPr lang="en-US" altLang="en-US" sz="3200" i="0" kern="1200" dirty="0">
                <a:solidFill>
                  <a:srgbClr val="CC0000"/>
                </a:solidFill>
                <a:effectLst/>
                <a:latin typeface="Liberation Sans" panose="020B0604020202020204" pitchFamily="34" charset="0"/>
                <a:ea typeface="+mn-ea"/>
                <a:cs typeface="+mn-cs"/>
              </a:rPr>
              <a:t>Recording NRV Instead of Cost</a:t>
            </a:r>
          </a:p>
        </p:txBody>
      </p:sp>
    </p:spTree>
    <p:extLst>
      <p:ext uri="{BB962C8B-B14F-4D97-AF65-F5344CB8AC3E}">
        <p14:creationId xmlns:p14="http://schemas.microsoft.com/office/powerpoint/2010/main" val="1369490527"/>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3234" name="Object 2">
            <a:hlinkClick r:id="" action="ppaction://ole?verb=0"/>
          </p:cNvPr>
          <p:cNvGraphicFramePr>
            <a:graphicFrameLocks/>
          </p:cNvGraphicFramePr>
          <p:nvPr>
            <p:extLst>
              <p:ext uri="{D42A27DB-BD31-4B8C-83A1-F6EECF244321}">
                <p14:modId xmlns:p14="http://schemas.microsoft.com/office/powerpoint/2010/main" val="3447639205"/>
              </p:ext>
            </p:extLst>
          </p:nvPr>
        </p:nvGraphicFramePr>
        <p:xfrm>
          <a:off x="327025" y="1208088"/>
          <a:ext cx="8820150" cy="5630862"/>
        </p:xfrm>
        <a:graphic>
          <a:graphicData uri="http://schemas.openxmlformats.org/presentationml/2006/ole">
            <mc:AlternateContent xmlns:mc="http://schemas.openxmlformats.org/markup-compatibility/2006">
              <mc:Choice xmlns:v="urn:schemas-microsoft-com:vml" Requires="v">
                <p:oleObj name="Worksheet" r:id="rId3" imgW="7289800" imgH="4622800" progId="Excel.Sheet.8">
                  <p:embed/>
                </p:oleObj>
              </mc:Choice>
              <mc:Fallback>
                <p:oleObj name="Worksheet" r:id="rId3" imgW="7289800" imgH="4622800" progId="Excel.Sheet.8">
                  <p:embed/>
                  <p:pic>
                    <p:nvPicPr>
                      <p:cNvPr id="863234" name="Object 2">
                        <a:hlinkClick r:id="" action="ppaction://ole?verb=0"/>
                      </p:cNvPr>
                      <p:cNvPicPr>
                        <a:picLocks noChangeArrowheads="1"/>
                      </p:cNvPicPr>
                      <p:nvPr/>
                    </p:nvPicPr>
                    <p:blipFill>
                      <a:blip r:embed="rId4"/>
                      <a:srcRect/>
                      <a:stretch>
                        <a:fillRect/>
                      </a:stretch>
                    </p:blipFill>
                    <p:spPr bwMode="auto">
                      <a:xfrm>
                        <a:off x="327025" y="1208088"/>
                        <a:ext cx="8820150" cy="5630862"/>
                      </a:xfrm>
                      <a:prstGeom prst="rect">
                        <a:avLst/>
                      </a:prstGeom>
                      <a:noFill/>
                      <a:ln>
                        <a:noFill/>
                      </a:ln>
                      <a:effectLst/>
                    </p:spPr>
                  </p:pic>
                </p:oleObj>
              </mc:Fallback>
            </mc:AlternateContent>
          </a:graphicData>
        </a:graphic>
      </p:graphicFrame>
      <p:sp>
        <p:nvSpPr>
          <p:cNvPr id="863238" name="Text Box 6"/>
          <p:cNvSpPr txBox="1">
            <a:spLocks noChangeArrowheads="1"/>
          </p:cNvSpPr>
          <p:nvPr/>
        </p:nvSpPr>
        <p:spPr bwMode="auto">
          <a:xfrm>
            <a:off x="609600" y="1219200"/>
            <a:ext cx="44196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500">
                <a:solidFill>
                  <a:schemeClr val="tx1"/>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dirty="0"/>
              <a:t>Income Statement</a:t>
            </a:r>
          </a:p>
        </p:txBody>
      </p:sp>
      <p:sp>
        <p:nvSpPr>
          <p:cNvPr id="7" name="Rectangle 4"/>
          <p:cNvSpPr>
            <a:spLocks noGrp="1" noChangeArrowheads="1"/>
          </p:cNvSpPr>
          <p:nvPr>
            <p:ph type="title" idx="4294967295"/>
          </p:nvPr>
        </p:nvSpPr>
        <p:spPr>
          <a:xfrm>
            <a:off x="838200" y="381000"/>
            <a:ext cx="83058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0"/>
              </a:spcBef>
              <a:buSzPct val="80000"/>
            </a:pPr>
            <a:r>
              <a:rPr lang="en-US" altLang="en-US" sz="3200" i="0" kern="1200" dirty="0">
                <a:solidFill>
                  <a:srgbClr val="CC0000"/>
                </a:solidFill>
                <a:effectLst/>
                <a:latin typeface="Liberation Sans" panose="020B0604020202020204" pitchFamily="34" charset="0"/>
                <a:ea typeface="+mn-ea"/>
                <a:cs typeface="+mn-cs"/>
              </a:rPr>
              <a:t>Recording Net Realizable Value</a:t>
            </a:r>
          </a:p>
        </p:txBody>
      </p:sp>
      <p:sp>
        <p:nvSpPr>
          <p:cNvPr id="8"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pic>
        <p:nvPicPr>
          <p:cNvPr id="3" name="Graphic 2" descr="Checkmark with solid fill">
            <a:extLst>
              <a:ext uri="{FF2B5EF4-FFF2-40B4-BE49-F238E27FC236}">
                <a16:creationId xmlns:a16="http://schemas.microsoft.com/office/drawing/2014/main" id="{78BAF118-4571-9202-7AA6-32F88307FF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91100" y="838200"/>
            <a:ext cx="914400" cy="914400"/>
          </a:xfrm>
          <a:prstGeom prst="rect">
            <a:avLst/>
          </a:prstGeom>
        </p:spPr>
      </p:pic>
    </p:spTree>
    <p:extLst>
      <p:ext uri="{BB962C8B-B14F-4D97-AF65-F5344CB8AC3E}">
        <p14:creationId xmlns:p14="http://schemas.microsoft.com/office/powerpoint/2010/main" val="8202131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7170" name="Text Box 2"/>
          <p:cNvSpPr txBox="1">
            <a:spLocks noChangeArrowheads="1"/>
          </p:cNvSpPr>
          <p:nvPr/>
        </p:nvSpPr>
        <p:spPr bwMode="auto">
          <a:xfrm>
            <a:off x="609600" y="1311348"/>
            <a:ext cx="8153400" cy="26776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anose="05000000000000000000" pitchFamily="2" charset="2"/>
              <a:buChar char="l"/>
              <a:defRPr sz="2800" b="1">
                <a:solidFill>
                  <a:schemeClr val="bg2"/>
                </a:solidFill>
                <a:latin typeface="Arial" panose="020B0604020202020204" pitchFamily="34" charset="0"/>
              </a:defRPr>
            </a:lvl1pPr>
            <a:lvl2pPr marL="685800" indent="-457200" algn="l">
              <a:spcBef>
                <a:spcPct val="20000"/>
              </a:spcBef>
              <a:buClr>
                <a:schemeClr val="accent2"/>
              </a:buClr>
              <a:buSzPct val="75000"/>
              <a:buFont typeface="Wingdings" panose="05000000000000000000" pitchFamily="2" charset="2"/>
              <a:buChar char="l"/>
              <a:defRPr sz="2400" b="1">
                <a:solidFill>
                  <a:schemeClr val="bg2"/>
                </a:solidFill>
                <a:latin typeface="Arial" panose="020B0604020202020204" pitchFamily="34" charset="0"/>
              </a:defRPr>
            </a:lvl2pPr>
            <a:lvl3pPr marL="1257300" indent="-4572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3pPr>
            <a:lvl4pPr marL="16002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4pPr>
            <a:lvl5pPr marL="20574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9pPr>
          </a:lstStyle>
          <a:p>
            <a:pPr marL="0" lvl="1" indent="0">
              <a:lnSpc>
                <a:spcPct val="125000"/>
              </a:lnSpc>
              <a:spcBef>
                <a:spcPct val="50000"/>
              </a:spcBef>
              <a:buClr>
                <a:srgbClr val="CC0000"/>
              </a:buClr>
              <a:buSzPct val="80000"/>
              <a:buNone/>
            </a:pPr>
            <a:r>
              <a:rPr lang="en-US" altLang="en-US" sz="2100" b="0" dirty="0">
                <a:solidFill>
                  <a:schemeClr val="tx1"/>
                </a:solidFill>
                <a:latin typeface="Liberation Sans"/>
              </a:rPr>
              <a:t>Instead of crediting the Inventory account for NRV adjustments, companies generally use an allowance account, often referred to as </a:t>
            </a:r>
            <a:r>
              <a:rPr lang="en-US" altLang="en-US" sz="2100" dirty="0">
                <a:solidFill>
                  <a:schemeClr val="tx1"/>
                </a:solidFill>
                <a:latin typeface="Liberation Sans"/>
              </a:rPr>
              <a:t>Allowance to Reduce Inventory to NRV</a:t>
            </a:r>
            <a:r>
              <a:rPr lang="en-US" altLang="en-US" sz="2100" b="0" dirty="0">
                <a:solidFill>
                  <a:schemeClr val="tx1"/>
                </a:solidFill>
                <a:latin typeface="Liberation Sans"/>
              </a:rPr>
              <a:t>. </a:t>
            </a:r>
          </a:p>
          <a:p>
            <a:pPr marL="0" lvl="1" indent="0">
              <a:lnSpc>
                <a:spcPct val="125000"/>
              </a:lnSpc>
              <a:spcBef>
                <a:spcPct val="50000"/>
              </a:spcBef>
              <a:buClr>
                <a:srgbClr val="CC0000"/>
              </a:buClr>
              <a:buSzPct val="80000"/>
              <a:buNone/>
            </a:pPr>
            <a:r>
              <a:rPr lang="en-US" altLang="en-US" sz="2100" b="0" dirty="0">
                <a:solidFill>
                  <a:schemeClr val="tx1"/>
                </a:solidFill>
                <a:latin typeface="Liberation Sans"/>
              </a:rPr>
              <a:t>Using an allowance account under the loss method, Ricardo SpA makes the following entry to record the inventory write-down to NRV. </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1"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lnSpc>
                <a:spcPct val="105000"/>
              </a:lnSpc>
              <a:spcBef>
                <a:spcPct val="30000"/>
              </a:spcBef>
              <a:buClrTx/>
              <a:buSzPct val="80000"/>
              <a:buFontTx/>
              <a:buNone/>
            </a:pPr>
            <a:r>
              <a:rPr lang="en-US" altLang="en-US" sz="3200" i="0" dirty="0">
                <a:solidFill>
                  <a:srgbClr val="CC0000"/>
                </a:solidFill>
                <a:effectLst/>
                <a:latin typeface="Liberation Sans"/>
              </a:rPr>
              <a:t>Use of an Allowance</a:t>
            </a:r>
            <a:r>
              <a:rPr lang="zh-CN" altLang="en-US" sz="3200" i="0" dirty="0">
                <a:solidFill>
                  <a:srgbClr val="CC0000"/>
                </a:solidFill>
                <a:effectLst/>
                <a:latin typeface="Liberation Sans"/>
              </a:rPr>
              <a:t> 备抵法</a:t>
            </a:r>
            <a:endParaRPr lang="en-US" altLang="en-US" sz="3200" i="0" dirty="0">
              <a:solidFill>
                <a:srgbClr val="CC0000"/>
              </a:solidFill>
              <a:effectLst/>
              <a:latin typeface="Liberation Sans"/>
            </a:endParaRPr>
          </a:p>
        </p:txBody>
      </p:sp>
      <p:pic>
        <p:nvPicPr>
          <p:cNvPr id="4" name="Picture 3"/>
          <p:cNvPicPr>
            <a:picLocks noChangeAspect="1"/>
          </p:cNvPicPr>
          <p:nvPr/>
        </p:nvPicPr>
        <p:blipFill>
          <a:blip r:embed="rId3"/>
          <a:stretch>
            <a:fillRect/>
          </a:stretch>
        </p:blipFill>
        <p:spPr>
          <a:xfrm>
            <a:off x="1010300" y="5294753"/>
            <a:ext cx="7295500" cy="1198195"/>
          </a:xfrm>
          <a:prstGeom prst="rect">
            <a:avLst/>
          </a:prstGeom>
        </p:spPr>
      </p:pic>
      <p:sp>
        <p:nvSpPr>
          <p:cNvPr id="3" name="Rectangle 2"/>
          <p:cNvSpPr/>
          <p:nvPr/>
        </p:nvSpPr>
        <p:spPr>
          <a:xfrm>
            <a:off x="5171495" y="5181045"/>
            <a:ext cx="1762705" cy="276999"/>
          </a:xfrm>
          <a:prstGeom prst="rect">
            <a:avLst/>
          </a:prstGeom>
          <a:noFill/>
          <a:ln>
            <a:solidFill>
              <a:schemeClr val="tx1"/>
            </a:solidFill>
          </a:ln>
          <a:effectLst/>
        </p:spPr>
        <p:txBody>
          <a:bodyPr wrap="square">
            <a:spAutoFit/>
          </a:bodyPr>
          <a:lstStyle/>
          <a:p>
            <a:pPr>
              <a:spcBef>
                <a:spcPct val="50000"/>
              </a:spcBef>
            </a:pPr>
            <a:r>
              <a:rPr lang="en-US" sz="1200" dirty="0">
                <a:solidFill>
                  <a:srgbClr val="006600"/>
                </a:solidFill>
                <a:latin typeface="Liberation Sans"/>
              </a:rPr>
              <a:t>ILLUSTRATION 9-7</a:t>
            </a:r>
          </a:p>
        </p:txBody>
      </p:sp>
      <p:graphicFrame>
        <p:nvGraphicFramePr>
          <p:cNvPr id="6" name="Table 6">
            <a:extLst>
              <a:ext uri="{FF2B5EF4-FFF2-40B4-BE49-F238E27FC236}">
                <a16:creationId xmlns:a16="http://schemas.microsoft.com/office/drawing/2014/main" id="{9F4FFD9A-90D7-20AE-410C-4B30A1DACB6E}"/>
              </a:ext>
            </a:extLst>
          </p:cNvPr>
          <p:cNvGraphicFramePr>
            <a:graphicFrameLocks noGrp="1"/>
          </p:cNvGraphicFramePr>
          <p:nvPr>
            <p:extLst>
              <p:ext uri="{D42A27DB-BD31-4B8C-83A1-F6EECF244321}">
                <p14:modId xmlns:p14="http://schemas.microsoft.com/office/powerpoint/2010/main" val="3553523897"/>
              </p:ext>
            </p:extLst>
          </p:nvPr>
        </p:nvGraphicFramePr>
        <p:xfrm>
          <a:off x="1371600" y="3497372"/>
          <a:ext cx="7020251" cy="1659789"/>
        </p:xfrm>
        <a:graphic>
          <a:graphicData uri="http://schemas.openxmlformats.org/drawingml/2006/table">
            <a:tbl>
              <a:tblPr firstRow="1" bandRow="1">
                <a:tableStyleId>{5C22544A-7EE6-4342-B048-85BDC9FD1C3A}</a:tableStyleId>
              </a:tblPr>
              <a:tblGrid>
                <a:gridCol w="4563163">
                  <a:extLst>
                    <a:ext uri="{9D8B030D-6E8A-4147-A177-3AD203B41FA5}">
                      <a16:colId xmlns:a16="http://schemas.microsoft.com/office/drawing/2014/main" val="2439033267"/>
                    </a:ext>
                  </a:extLst>
                </a:gridCol>
                <a:gridCol w="1316297">
                  <a:extLst>
                    <a:ext uri="{9D8B030D-6E8A-4147-A177-3AD203B41FA5}">
                      <a16:colId xmlns:a16="http://schemas.microsoft.com/office/drawing/2014/main" val="3084950762"/>
                    </a:ext>
                  </a:extLst>
                </a:gridCol>
                <a:gridCol w="1140791">
                  <a:extLst>
                    <a:ext uri="{9D8B030D-6E8A-4147-A177-3AD203B41FA5}">
                      <a16:colId xmlns:a16="http://schemas.microsoft.com/office/drawing/2014/main" val="3700553915"/>
                    </a:ext>
                  </a:extLst>
                </a:gridCol>
              </a:tblGrid>
              <a:tr h="379629">
                <a:tc>
                  <a:txBody>
                    <a:bodyPr/>
                    <a:lstStyle/>
                    <a:p>
                      <a:pPr algn="ctr"/>
                      <a:r>
                        <a:rPr lang="en-CN" dirty="0"/>
                        <a:t>Account</a:t>
                      </a:r>
                    </a:p>
                  </a:txBody>
                  <a:tcPr/>
                </a:tc>
                <a:tc>
                  <a:txBody>
                    <a:bodyPr/>
                    <a:lstStyle/>
                    <a:p>
                      <a:pPr algn="ctr"/>
                      <a:r>
                        <a:rPr lang="en-CN" dirty="0"/>
                        <a:t>Debit</a:t>
                      </a:r>
                    </a:p>
                  </a:txBody>
                  <a:tcPr/>
                </a:tc>
                <a:tc>
                  <a:txBody>
                    <a:bodyPr/>
                    <a:lstStyle/>
                    <a:p>
                      <a:pPr algn="ctr"/>
                      <a:r>
                        <a:rPr lang="en-CN" dirty="0"/>
                        <a:t>Credit</a:t>
                      </a:r>
                    </a:p>
                  </a:txBody>
                  <a:tcPr/>
                </a:tc>
                <a:extLst>
                  <a:ext uri="{0D108BD9-81ED-4DB2-BD59-A6C34878D82A}">
                    <a16:rowId xmlns:a16="http://schemas.microsoft.com/office/drawing/2014/main" val="3419574398"/>
                  </a:ext>
                </a:extLst>
              </a:tr>
              <a:tr h="379629">
                <a:tc>
                  <a:txBody>
                    <a:bodyPr/>
                    <a:lstStyle/>
                    <a:p>
                      <a:r>
                        <a:rPr lang="en-US" sz="1800" b="0" dirty="0">
                          <a:solidFill>
                            <a:schemeClr val="tx1"/>
                          </a:solidFill>
                          <a:latin typeface="Liberation Sans"/>
                        </a:rPr>
                        <a:t>Loss Due to Decline of Inventory to NRV </a:t>
                      </a:r>
                    </a:p>
                    <a:p>
                      <a:r>
                        <a:rPr lang="en-US" sz="1800" b="0" dirty="0" err="1">
                          <a:solidFill>
                            <a:schemeClr val="tx1"/>
                          </a:solidFill>
                          <a:latin typeface="Liberation Sans"/>
                        </a:rPr>
                        <a:t>资产减值损失</a:t>
                      </a:r>
                      <a:r>
                        <a:rPr lang="en-US" altLang="zh-CN" sz="1800" b="0" dirty="0">
                          <a:solidFill>
                            <a:schemeClr val="tx1"/>
                          </a:solidFill>
                          <a:latin typeface="Liberation Sans"/>
                        </a:rPr>
                        <a:t>——</a:t>
                      </a:r>
                      <a:r>
                        <a:rPr lang="zh-CN" altLang="en-US" sz="1800" b="0" dirty="0">
                          <a:solidFill>
                            <a:schemeClr val="tx1"/>
                          </a:solidFill>
                          <a:latin typeface="Liberation Sans"/>
                        </a:rPr>
                        <a:t>存货减值损失</a:t>
                      </a:r>
                      <a:endParaRPr lang="en-CN" dirty="0"/>
                    </a:p>
                  </a:txBody>
                  <a:tcPr/>
                </a:tc>
                <a:tc>
                  <a:txBody>
                    <a:bodyPr/>
                    <a:lstStyle/>
                    <a:p>
                      <a:r>
                        <a:rPr lang="en-US" sz="1800" b="0" dirty="0">
                          <a:solidFill>
                            <a:schemeClr val="tx1"/>
                          </a:solidFill>
                          <a:latin typeface="Liberation Sans"/>
                        </a:rPr>
                        <a:t>12,000</a:t>
                      </a:r>
                      <a:endParaRPr lang="en-CN" dirty="0"/>
                    </a:p>
                  </a:txBody>
                  <a:tcPr/>
                </a:tc>
                <a:tc>
                  <a:txBody>
                    <a:bodyPr/>
                    <a:lstStyle/>
                    <a:p>
                      <a:endParaRPr lang="en-CN" dirty="0"/>
                    </a:p>
                  </a:txBody>
                  <a:tcPr/>
                </a:tc>
                <a:extLst>
                  <a:ext uri="{0D108BD9-81ED-4DB2-BD59-A6C34878D82A}">
                    <a16:rowId xmlns:a16="http://schemas.microsoft.com/office/drawing/2014/main" val="1963696310"/>
                  </a:ext>
                </a:extLst>
              </a:tr>
              <a:tr h="379629">
                <a:tc>
                  <a:txBody>
                    <a:bodyPr/>
                    <a:lstStyle/>
                    <a:p>
                      <a:r>
                        <a:rPr lang="en-US" sz="1800" b="0" dirty="0">
                          <a:solidFill>
                            <a:schemeClr val="tx1"/>
                          </a:solidFill>
                          <a:latin typeface="Liberation Sans"/>
                        </a:rPr>
                        <a:t>      Allowance to Reduce Inventory to NRV</a:t>
                      </a:r>
                    </a:p>
                    <a:p>
                      <a:pPr lvl="1"/>
                      <a:r>
                        <a:rPr lang="en-US" sz="1800" b="0" dirty="0" err="1">
                          <a:solidFill>
                            <a:schemeClr val="tx1"/>
                          </a:solidFill>
                          <a:latin typeface="Liberation Sans"/>
                        </a:rPr>
                        <a:t>存货跌价准备</a:t>
                      </a:r>
                      <a:r>
                        <a:rPr lang="en-US" sz="1800" b="0" dirty="0">
                          <a:solidFill>
                            <a:schemeClr val="tx1"/>
                          </a:solidFill>
                          <a:latin typeface="Liberation Sans"/>
                        </a:rPr>
                        <a:t> </a:t>
                      </a:r>
                      <a:endParaRPr lang="en-CN" dirty="0"/>
                    </a:p>
                  </a:txBody>
                  <a:tcPr/>
                </a:tc>
                <a:tc>
                  <a:txBody>
                    <a:bodyPr/>
                    <a:lstStyle/>
                    <a:p>
                      <a:endParaRPr lang="en-CN" dirty="0"/>
                    </a:p>
                  </a:txBody>
                  <a:tcPr/>
                </a:tc>
                <a:tc>
                  <a:txBody>
                    <a:bodyPr/>
                    <a:lstStyle/>
                    <a:p>
                      <a:r>
                        <a:rPr lang="en-US" sz="1800" b="0" dirty="0">
                          <a:solidFill>
                            <a:schemeClr val="tx1"/>
                          </a:solidFill>
                          <a:latin typeface="Liberation Sans"/>
                        </a:rPr>
                        <a:t>12,000</a:t>
                      </a:r>
                      <a:endParaRPr lang="en-CN" dirty="0"/>
                    </a:p>
                  </a:txBody>
                  <a:tcPr/>
                </a:tc>
                <a:extLst>
                  <a:ext uri="{0D108BD9-81ED-4DB2-BD59-A6C34878D82A}">
                    <a16:rowId xmlns:a16="http://schemas.microsoft.com/office/drawing/2014/main" val="188074725"/>
                  </a:ext>
                </a:extLst>
              </a:tr>
            </a:tbl>
          </a:graphicData>
        </a:graphic>
      </p:graphicFrame>
    </p:spTree>
    <p:extLst>
      <p:ext uri="{BB962C8B-B14F-4D97-AF65-F5344CB8AC3E}">
        <p14:creationId xmlns:p14="http://schemas.microsoft.com/office/powerpoint/2010/main" val="10221731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18882" name="Object 2">
            <a:hlinkClick r:id="" action="ppaction://ole?verb=0"/>
          </p:cNvPr>
          <p:cNvGraphicFramePr>
            <a:graphicFrameLocks/>
          </p:cNvGraphicFramePr>
          <p:nvPr>
            <p:extLst>
              <p:ext uri="{D42A27DB-BD31-4B8C-83A1-F6EECF244321}">
                <p14:modId xmlns:p14="http://schemas.microsoft.com/office/powerpoint/2010/main" val="1428751034"/>
              </p:ext>
            </p:extLst>
          </p:nvPr>
        </p:nvGraphicFramePr>
        <p:xfrm>
          <a:off x="590550" y="2057400"/>
          <a:ext cx="8147050" cy="3784600"/>
        </p:xfrm>
        <a:graphic>
          <a:graphicData uri="http://schemas.openxmlformats.org/presentationml/2006/ole">
            <mc:AlternateContent xmlns:mc="http://schemas.openxmlformats.org/markup-compatibility/2006">
              <mc:Choice xmlns:v="urn:schemas-microsoft-com:vml" Requires="v">
                <p:oleObj name="Worksheet" r:id="rId3" imgW="6891979" imgH="3204817" progId="Excel.Sheet.8">
                  <p:embed/>
                </p:oleObj>
              </mc:Choice>
              <mc:Fallback>
                <p:oleObj name="Worksheet" r:id="rId3" imgW="6891979" imgH="3204817" progId="Excel.Sheet.8">
                  <p:embed/>
                  <p:pic>
                    <p:nvPicPr>
                      <p:cNvPr id="1018882" name="Object 2">
                        <a:hlinkClick r:id="" action="ppaction://ole?verb=0"/>
                      </p:cNvPr>
                      <p:cNvPicPr>
                        <a:picLocks noChangeArrowheads="1"/>
                      </p:cNvPicPr>
                      <p:nvPr/>
                    </p:nvPicPr>
                    <p:blipFill>
                      <a:blip r:embed="rId4"/>
                      <a:srcRect/>
                      <a:stretch>
                        <a:fillRect/>
                      </a:stretch>
                    </p:blipFill>
                    <p:spPr bwMode="auto">
                      <a:xfrm>
                        <a:off x="590550" y="2057400"/>
                        <a:ext cx="8147050"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12"/>
          <p:cNvSpPr txBox="1">
            <a:spLocks noChangeArrowheads="1"/>
          </p:cNvSpPr>
          <p:nvPr/>
        </p:nvSpPr>
        <p:spPr bwMode="auto">
          <a:xfrm>
            <a:off x="609600" y="1371600"/>
            <a:ext cx="6400800" cy="496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500">
                <a:solidFill>
                  <a:schemeClr val="tx1"/>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dirty="0"/>
              <a:t>Partial Statement of Financial Position</a:t>
            </a:r>
          </a:p>
        </p:txBody>
      </p:sp>
      <p:sp>
        <p:nvSpPr>
          <p:cNvPr id="6"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8" name="Rectangle 4"/>
          <p:cNvSpPr txBox="1">
            <a:spLocks noChangeArrowheads="1"/>
          </p:cNvSpPr>
          <p:nvPr/>
        </p:nvSpPr>
        <p:spPr>
          <a:xfrm>
            <a:off x="609600" y="381000"/>
            <a:ext cx="8229600" cy="560388"/>
          </a:xfrm>
          <a:prstGeom prst="rect">
            <a:avLst/>
          </a:prstGeom>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Lst>
        </p:spPr>
        <p:txBody>
          <a:bodyPr/>
          <a:lstStyle>
            <a:lvl1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lnSpc>
                <a:spcPct val="105000"/>
              </a:lnSpc>
              <a:spcBef>
                <a:spcPct val="30000"/>
              </a:spcBef>
              <a:buClrTx/>
              <a:buSzPct val="80000"/>
              <a:buFontTx/>
              <a:buNone/>
            </a:pPr>
            <a:r>
              <a:rPr lang="en-US" altLang="en-US" sz="3200" i="0" dirty="0">
                <a:solidFill>
                  <a:srgbClr val="CC0000"/>
                </a:solidFill>
                <a:effectLst/>
                <a:latin typeface="Liberation Sans"/>
              </a:rPr>
              <a:t>Use of an Allowance</a:t>
            </a:r>
          </a:p>
        </p:txBody>
      </p:sp>
    </p:spTree>
    <p:extLst>
      <p:ext uri="{BB962C8B-B14F-4D97-AF65-F5344CB8AC3E}">
        <p14:creationId xmlns:p14="http://schemas.microsoft.com/office/powerpoint/2010/main" val="4235368443"/>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163309-D7F2-45FB-9465-822516ED13A6}"/>
              </a:ext>
            </a:extLst>
          </p:cNvPr>
          <p:cNvSpPr txBox="1"/>
          <p:nvPr>
            <p:custDataLst>
              <p:tags r:id="rId2"/>
            </p:custDataLst>
          </p:nvPr>
        </p:nvSpPr>
        <p:spPr>
          <a:xfrm>
            <a:off x="914400" y="1057275"/>
            <a:ext cx="7315200" cy="2143125"/>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a:t>
            </a:r>
          </a:p>
          <a:p>
            <a:pPr algn="l"/>
            <a:endParaRPr 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Max Company has chosen to use an allowance account. When the cost of goods sold method is used with a perpetual inventory system to adjust cost to “market”, what account is used to record the income effect of valuing inventory at NRV?</a:t>
            </a:r>
          </a:p>
        </p:txBody>
      </p:sp>
      <p:sp>
        <p:nvSpPr>
          <p:cNvPr id="6" name="TextBox 5">
            <a:extLst>
              <a:ext uri="{FF2B5EF4-FFF2-40B4-BE49-F238E27FC236}">
                <a16:creationId xmlns:a16="http://schemas.microsoft.com/office/drawing/2014/main" id="{0C3E31DB-DB85-4657-B28C-FE31742E74CE}"/>
              </a:ext>
            </a:extLst>
          </p:cNvPr>
          <p:cNvSpPr txBox="1"/>
          <p:nvPr>
            <p:custDataLst>
              <p:tags r:id="rId3"/>
            </p:custDataLst>
          </p:nvPr>
        </p:nvSpPr>
        <p:spPr>
          <a:xfrm>
            <a:off x="1828800" y="35480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Inventory</a:t>
            </a:r>
          </a:p>
        </p:txBody>
      </p:sp>
      <p:sp>
        <p:nvSpPr>
          <p:cNvPr id="7" name="TextBox 6">
            <a:extLst>
              <a:ext uri="{FF2B5EF4-FFF2-40B4-BE49-F238E27FC236}">
                <a16:creationId xmlns:a16="http://schemas.microsoft.com/office/drawing/2014/main" id="{F8376874-572A-4689-BB03-1756990116DB}"/>
              </a:ext>
            </a:extLst>
          </p:cNvPr>
          <p:cNvSpPr txBox="1"/>
          <p:nvPr>
            <p:custDataLst>
              <p:tags r:id="rId4"/>
            </p:custDataLst>
          </p:nvPr>
        </p:nvSpPr>
        <p:spPr>
          <a:xfrm>
            <a:off x="1828800" y="41576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Cost of Goods Sold</a:t>
            </a:r>
          </a:p>
        </p:txBody>
      </p:sp>
      <p:sp>
        <p:nvSpPr>
          <p:cNvPr id="8" name="TextBox 7">
            <a:extLst>
              <a:ext uri="{FF2B5EF4-FFF2-40B4-BE49-F238E27FC236}">
                <a16:creationId xmlns:a16="http://schemas.microsoft.com/office/drawing/2014/main" id="{07C5C566-5AAE-45D5-B0D4-EAEB3B7BE8CB}"/>
              </a:ext>
            </a:extLst>
          </p:cNvPr>
          <p:cNvSpPr txBox="1"/>
          <p:nvPr>
            <p:custDataLst>
              <p:tags r:id="rId5"/>
            </p:custDataLst>
          </p:nvPr>
        </p:nvSpPr>
        <p:spPr>
          <a:xfrm>
            <a:off x="1828800" y="48434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Loss Due to Decline of Inventory to NRV</a:t>
            </a:r>
          </a:p>
        </p:txBody>
      </p:sp>
      <p:sp>
        <p:nvSpPr>
          <p:cNvPr id="9" name="TextBox 8">
            <a:extLst>
              <a:ext uri="{FF2B5EF4-FFF2-40B4-BE49-F238E27FC236}">
                <a16:creationId xmlns:a16="http://schemas.microsoft.com/office/drawing/2014/main" id="{335A15A5-5EB5-4081-9185-8C7867A53C80}"/>
              </a:ext>
            </a:extLst>
          </p:cNvPr>
          <p:cNvSpPr txBox="1"/>
          <p:nvPr>
            <p:custDataLst>
              <p:tags r:id="rId6"/>
            </p:custDataLst>
          </p:nvPr>
        </p:nvSpPr>
        <p:spPr>
          <a:xfrm>
            <a:off x="1828800" y="55292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Allowance to Reduce Inventory to NRV</a:t>
            </a:r>
          </a:p>
        </p:txBody>
      </p:sp>
      <p:sp>
        <p:nvSpPr>
          <p:cNvPr id="10" name="Oval 9">
            <a:extLst>
              <a:ext uri="{FF2B5EF4-FFF2-40B4-BE49-F238E27FC236}">
                <a16:creationId xmlns:a16="http://schemas.microsoft.com/office/drawing/2014/main" id="{0E386BA6-F4E6-4DDB-9857-91F1B48AE859}"/>
              </a:ext>
            </a:extLst>
          </p:cNvPr>
          <p:cNvSpPr>
            <a:spLocks noChangeAspect="1"/>
          </p:cNvSpPr>
          <p:nvPr>
            <p:custDataLst>
              <p:tags r:id="rId7"/>
            </p:custDataLst>
          </p:nvPr>
        </p:nvSpPr>
        <p:spPr>
          <a:xfrm>
            <a:off x="1114425" y="36123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Oval 10">
            <a:extLst>
              <a:ext uri="{FF2B5EF4-FFF2-40B4-BE49-F238E27FC236}">
                <a16:creationId xmlns:a16="http://schemas.microsoft.com/office/drawing/2014/main" id="{10B74DB3-29C5-438A-B0C0-A36DE9BE5AA5}"/>
              </a:ext>
            </a:extLst>
          </p:cNvPr>
          <p:cNvSpPr>
            <a:spLocks noChangeAspect="1"/>
          </p:cNvSpPr>
          <p:nvPr>
            <p:custDataLst>
              <p:tags r:id="rId8"/>
            </p:custDataLst>
          </p:nvPr>
        </p:nvSpPr>
        <p:spPr>
          <a:xfrm>
            <a:off x="1114425" y="42219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96835A8C-879E-41AA-BB64-2702F3E3F685}"/>
              </a:ext>
            </a:extLst>
          </p:cNvPr>
          <p:cNvSpPr>
            <a:spLocks noChangeAspect="1"/>
          </p:cNvSpPr>
          <p:nvPr>
            <p:custDataLst>
              <p:tags r:id="rId9"/>
            </p:custDataLst>
          </p:nvPr>
        </p:nvSpPr>
        <p:spPr>
          <a:xfrm>
            <a:off x="1114425" y="49077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Oval 12">
            <a:extLst>
              <a:ext uri="{FF2B5EF4-FFF2-40B4-BE49-F238E27FC236}">
                <a16:creationId xmlns:a16="http://schemas.microsoft.com/office/drawing/2014/main" id="{ACDC5C70-7662-480B-9B19-0A7EF835955C}"/>
              </a:ext>
            </a:extLst>
          </p:cNvPr>
          <p:cNvSpPr>
            <a:spLocks noChangeAspect="1"/>
          </p:cNvSpPr>
          <p:nvPr>
            <p:custDataLst>
              <p:tags r:id="rId10"/>
            </p:custDataLst>
          </p:nvPr>
        </p:nvSpPr>
        <p:spPr>
          <a:xfrm>
            <a:off x="1114425" y="55935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Rectangle: Rounded Corners 13">
            <a:extLst>
              <a:ext uri="{FF2B5EF4-FFF2-40B4-BE49-F238E27FC236}">
                <a16:creationId xmlns:a16="http://schemas.microsoft.com/office/drawing/2014/main" id="{AE1FBD4C-3C9A-4982-92A0-194A6CAB1180}"/>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BBFA3012-0C6F-44CA-AAFB-0A4583AB828F}"/>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FF461FA0-53AD-4838-A573-5B42FDF73872}"/>
                </a:ext>
              </a:extLst>
            </p:cNvPr>
            <p:cNvSpPr/>
            <p:nvPr>
              <p:custDataLst>
                <p:tags r:id="rId15"/>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Block">
              <a:extLst>
                <a:ext uri="{FF2B5EF4-FFF2-40B4-BE49-F238E27FC236}">
                  <a16:creationId xmlns:a16="http://schemas.microsoft.com/office/drawing/2014/main" id="{05DBA4C5-4A72-4213-9F42-8C1440E7656E}"/>
                </a:ext>
              </a:extLst>
            </p:cNvPr>
            <p:cNvSpPr/>
            <p:nvPr>
              <p:custDataLst>
                <p:tags r:id="rId16"/>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ypeText">
              <a:extLst>
                <a:ext uri="{FF2B5EF4-FFF2-40B4-BE49-F238E27FC236}">
                  <a16:creationId xmlns:a16="http://schemas.microsoft.com/office/drawing/2014/main" id="{325B5A5D-7978-4667-8086-F3B1021E5DCF}"/>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A18EE1BB-2B75-46E0-B5B1-B6E5F42AAF86}"/>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DC85E218-9CA7-1E64-7D7E-57A5EDDD4CCC}"/>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Picture 3">
            <a:extLst>
              <a:ext uri="{FF2B5EF4-FFF2-40B4-BE49-F238E27FC236}">
                <a16:creationId xmlns:a16="http://schemas.microsoft.com/office/drawing/2014/main" id="{8922BCD8-481C-4A33-AC48-DDD7A886C69B}"/>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700827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Text Box 2"/>
          <p:cNvSpPr txBox="1">
            <a:spLocks noChangeArrowheads="1"/>
          </p:cNvSpPr>
          <p:nvPr/>
        </p:nvSpPr>
        <p:spPr bwMode="auto">
          <a:xfrm>
            <a:off x="609600" y="1371600"/>
            <a:ext cx="8153400" cy="5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800">
                <a:solidFill>
                  <a:srgbClr val="800000"/>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dirty="0">
                <a:solidFill>
                  <a:srgbClr val="CC0000"/>
                </a:solidFill>
              </a:rPr>
              <a:t>Recovery of Inventory Loss</a:t>
            </a:r>
            <a:r>
              <a:rPr lang="zh-CN" altLang="en-US" dirty="0">
                <a:solidFill>
                  <a:srgbClr val="CC0000"/>
                </a:solidFill>
              </a:rPr>
              <a:t> 存货减值损失转回</a:t>
            </a:r>
            <a:endParaRPr lang="en-US" altLang="en-US" dirty="0">
              <a:solidFill>
                <a:srgbClr val="CC0000"/>
              </a:solidFill>
            </a:endParaRPr>
          </a:p>
        </p:txBody>
      </p:sp>
      <p:sp>
        <p:nvSpPr>
          <p:cNvPr id="1016837" name="Rectangle 5"/>
          <p:cNvSpPr>
            <a:spLocks noChangeArrowheads="1"/>
          </p:cNvSpPr>
          <p:nvPr/>
        </p:nvSpPr>
        <p:spPr bwMode="auto">
          <a:xfrm>
            <a:off x="609600" y="1981200"/>
            <a:ext cx="8001000" cy="2554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682625" lvl="1" indent="-450850">
              <a:lnSpc>
                <a:spcPct val="125000"/>
              </a:lnSpc>
              <a:spcBef>
                <a:spcPts val="1200"/>
              </a:spcBef>
              <a:buClr>
                <a:srgbClr val="CC0000"/>
              </a:buClr>
              <a:buSzPct val="80000"/>
              <a:buFont typeface="Wingdings" panose="05000000000000000000" pitchFamily="2" charset="2"/>
              <a:buChar char="u"/>
            </a:pPr>
            <a:r>
              <a:rPr lang="en-US" altLang="en-US" sz="2100" b="0" dirty="0">
                <a:effectLst/>
                <a:latin typeface="Liberation Sans" panose="020B0604020202020204" pitchFamily="34" charset="0"/>
              </a:rPr>
              <a:t>Amount of </a:t>
            </a:r>
            <a:r>
              <a:rPr lang="en-US" altLang="en-US" sz="2100" dirty="0">
                <a:effectLst/>
                <a:latin typeface="Liberation Sans" panose="020B0604020202020204" pitchFamily="34" charset="0"/>
              </a:rPr>
              <a:t>write-down is reversed.</a:t>
            </a:r>
          </a:p>
          <a:p>
            <a:pPr marL="682625" lvl="1" indent="-450850">
              <a:lnSpc>
                <a:spcPct val="125000"/>
              </a:lnSpc>
              <a:spcBef>
                <a:spcPts val="1200"/>
              </a:spcBef>
              <a:buClr>
                <a:srgbClr val="CC0000"/>
              </a:buClr>
              <a:buSzPct val="80000"/>
              <a:buFont typeface="Wingdings" panose="05000000000000000000" pitchFamily="2" charset="2"/>
              <a:buChar char="u"/>
            </a:pPr>
            <a:r>
              <a:rPr lang="en-US" altLang="en-US" sz="2100" b="0" dirty="0">
                <a:effectLst/>
                <a:latin typeface="Liberation Sans" panose="020B0604020202020204" pitchFamily="34" charset="0"/>
              </a:rPr>
              <a:t>Reversal </a:t>
            </a:r>
            <a:r>
              <a:rPr lang="en-US" altLang="en-US" sz="2100" dirty="0">
                <a:effectLst/>
                <a:latin typeface="Liberation Sans" panose="020B0604020202020204" pitchFamily="34" charset="0"/>
              </a:rPr>
              <a:t>limited</a:t>
            </a:r>
            <a:r>
              <a:rPr lang="en-US" altLang="en-US" sz="2100" b="0" dirty="0">
                <a:effectLst/>
                <a:latin typeface="Liberation Sans" panose="020B0604020202020204" pitchFamily="34" charset="0"/>
              </a:rPr>
              <a:t> to amount of original write-down. </a:t>
            </a:r>
          </a:p>
          <a:p>
            <a:pPr>
              <a:lnSpc>
                <a:spcPct val="125000"/>
              </a:lnSpc>
              <a:spcBef>
                <a:spcPts val="1800"/>
              </a:spcBef>
              <a:buClr>
                <a:srgbClr val="800000"/>
              </a:buClr>
              <a:buFont typeface="Arial" charset="0"/>
              <a:buNone/>
            </a:pPr>
            <a:r>
              <a:rPr lang="en-US" altLang="en-US" sz="2200" b="0" dirty="0">
                <a:effectLst/>
                <a:latin typeface="Liberation Sans" panose="020B0604020202020204" pitchFamily="34" charset="0"/>
              </a:rPr>
              <a:t>Continuing the Ricardo example, assume the net realizable value increases to €74,000 (an increase of €4,000). Ricardo makes the following entry, using the </a:t>
            </a:r>
            <a:r>
              <a:rPr lang="en-US" altLang="en-US" sz="2200" dirty="0">
                <a:effectLst/>
                <a:latin typeface="Liberation Sans" panose="020B0604020202020204" pitchFamily="34" charset="0"/>
              </a:rPr>
              <a:t>loss method</a:t>
            </a:r>
            <a:r>
              <a:rPr lang="en-US" altLang="en-US" sz="2200" b="0" dirty="0">
                <a:effectLst/>
                <a:latin typeface="Liberation Sans" panose="020B0604020202020204" pitchFamily="34" charset="0"/>
              </a:rPr>
              <a:t>.</a:t>
            </a:r>
          </a:p>
        </p:txBody>
      </p:sp>
      <p:sp>
        <p:nvSpPr>
          <p:cNvPr id="9" name="Rectangle 4"/>
          <p:cNvSpPr>
            <a:spLocks noGrp="1" noChangeArrowheads="1"/>
          </p:cNvSpPr>
          <p:nvPr>
            <p:ph type="title" idx="4294967295"/>
          </p:nvPr>
        </p:nvSpPr>
        <p:spPr>
          <a:xfrm>
            <a:off x="349045" y="412085"/>
            <a:ext cx="2362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ctr" anchorCtr="0" compatLnSpc="1">
            <a:prstTxWarp prst="textNoShape">
              <a:avLst/>
            </a:prstTxWarp>
            <a:normAutofit fontScale="90000"/>
          </a:bodyPr>
          <a:lstStyle/>
          <a:p>
            <a:pPr marL="0" algn="l"/>
            <a:r>
              <a:rPr lang="en-US" sz="3200" i="0" kern="1200" dirty="0">
                <a:solidFill>
                  <a:schemeClr val="tx1"/>
                </a:solidFill>
                <a:effectLst/>
                <a:latin typeface="Liberation Sans" panose="020B0604020202020204" pitchFamily="34" charset="0"/>
                <a:ea typeface="+mn-ea"/>
                <a:cs typeface="+mn-cs"/>
              </a:rPr>
              <a:t>LCNRV</a:t>
            </a: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graphicFrame>
        <p:nvGraphicFramePr>
          <p:cNvPr id="2" name="Table 6">
            <a:extLst>
              <a:ext uri="{FF2B5EF4-FFF2-40B4-BE49-F238E27FC236}">
                <a16:creationId xmlns:a16="http://schemas.microsoft.com/office/drawing/2014/main" id="{CBEE1038-26B0-D803-F1C4-2316225387B8}"/>
              </a:ext>
            </a:extLst>
          </p:cNvPr>
          <p:cNvGraphicFramePr>
            <a:graphicFrameLocks noGrp="1"/>
          </p:cNvGraphicFramePr>
          <p:nvPr>
            <p:extLst>
              <p:ext uri="{D42A27DB-BD31-4B8C-83A1-F6EECF244321}">
                <p14:modId xmlns:p14="http://schemas.microsoft.com/office/powerpoint/2010/main" val="4235278647"/>
              </p:ext>
            </p:extLst>
          </p:nvPr>
        </p:nvGraphicFramePr>
        <p:xfrm>
          <a:off x="1056949" y="4626549"/>
          <a:ext cx="7020251" cy="1659789"/>
        </p:xfrm>
        <a:graphic>
          <a:graphicData uri="http://schemas.openxmlformats.org/drawingml/2006/table">
            <a:tbl>
              <a:tblPr firstRow="1" bandRow="1">
                <a:tableStyleId>{5C22544A-7EE6-4342-B048-85BDC9FD1C3A}</a:tableStyleId>
              </a:tblPr>
              <a:tblGrid>
                <a:gridCol w="4563163">
                  <a:extLst>
                    <a:ext uri="{9D8B030D-6E8A-4147-A177-3AD203B41FA5}">
                      <a16:colId xmlns:a16="http://schemas.microsoft.com/office/drawing/2014/main" val="2439033267"/>
                    </a:ext>
                  </a:extLst>
                </a:gridCol>
                <a:gridCol w="1316297">
                  <a:extLst>
                    <a:ext uri="{9D8B030D-6E8A-4147-A177-3AD203B41FA5}">
                      <a16:colId xmlns:a16="http://schemas.microsoft.com/office/drawing/2014/main" val="3084950762"/>
                    </a:ext>
                  </a:extLst>
                </a:gridCol>
                <a:gridCol w="1140791">
                  <a:extLst>
                    <a:ext uri="{9D8B030D-6E8A-4147-A177-3AD203B41FA5}">
                      <a16:colId xmlns:a16="http://schemas.microsoft.com/office/drawing/2014/main" val="3700553915"/>
                    </a:ext>
                  </a:extLst>
                </a:gridCol>
              </a:tblGrid>
              <a:tr h="379629">
                <a:tc>
                  <a:txBody>
                    <a:bodyPr/>
                    <a:lstStyle/>
                    <a:p>
                      <a:pPr algn="ctr"/>
                      <a:r>
                        <a:rPr lang="en-CN" dirty="0"/>
                        <a:t>Account</a:t>
                      </a:r>
                    </a:p>
                  </a:txBody>
                  <a:tcPr/>
                </a:tc>
                <a:tc>
                  <a:txBody>
                    <a:bodyPr/>
                    <a:lstStyle/>
                    <a:p>
                      <a:pPr algn="ctr"/>
                      <a:r>
                        <a:rPr lang="en-CN" dirty="0"/>
                        <a:t>Debit</a:t>
                      </a:r>
                    </a:p>
                  </a:txBody>
                  <a:tcPr/>
                </a:tc>
                <a:tc>
                  <a:txBody>
                    <a:bodyPr/>
                    <a:lstStyle/>
                    <a:p>
                      <a:pPr algn="ctr"/>
                      <a:r>
                        <a:rPr lang="en-CN" dirty="0"/>
                        <a:t>Credit</a:t>
                      </a:r>
                    </a:p>
                  </a:txBody>
                  <a:tcPr/>
                </a:tc>
                <a:extLst>
                  <a:ext uri="{0D108BD9-81ED-4DB2-BD59-A6C34878D82A}">
                    <a16:rowId xmlns:a16="http://schemas.microsoft.com/office/drawing/2014/main" val="3419574398"/>
                  </a:ext>
                </a:extLst>
              </a:tr>
              <a:tr h="379629">
                <a:tc>
                  <a:txBody>
                    <a:bodyPr/>
                    <a:lstStyle/>
                    <a:p>
                      <a:r>
                        <a:rPr lang="en-US" sz="1800" b="0" dirty="0">
                          <a:solidFill>
                            <a:schemeClr val="tx1"/>
                          </a:solidFill>
                          <a:latin typeface="Liberation Sans"/>
                        </a:rPr>
                        <a:t>Allowance to Reduce Inventory to NRV </a:t>
                      </a:r>
                    </a:p>
                    <a:p>
                      <a:r>
                        <a:rPr lang="en-US" sz="1800" b="0" dirty="0" err="1">
                          <a:solidFill>
                            <a:schemeClr val="tx1"/>
                          </a:solidFill>
                          <a:latin typeface="Liberation Sans"/>
                        </a:rPr>
                        <a:t>存货跌价准备</a:t>
                      </a:r>
                      <a:endParaRPr lang="en-CN" dirty="0"/>
                    </a:p>
                  </a:txBody>
                  <a:tcPr/>
                </a:tc>
                <a:tc>
                  <a:txBody>
                    <a:bodyPr/>
                    <a:lstStyle/>
                    <a:p>
                      <a:r>
                        <a:rPr lang="en-US" sz="1800" b="0" dirty="0">
                          <a:solidFill>
                            <a:schemeClr val="tx1"/>
                          </a:solidFill>
                          <a:latin typeface="Liberation Sans"/>
                        </a:rPr>
                        <a:t>4,000</a:t>
                      </a:r>
                      <a:endParaRPr lang="en-CN" dirty="0"/>
                    </a:p>
                  </a:txBody>
                  <a:tcPr/>
                </a:tc>
                <a:tc>
                  <a:txBody>
                    <a:bodyPr/>
                    <a:lstStyle/>
                    <a:p>
                      <a:endParaRPr lang="en-CN" dirty="0"/>
                    </a:p>
                  </a:txBody>
                  <a:tcPr/>
                </a:tc>
                <a:extLst>
                  <a:ext uri="{0D108BD9-81ED-4DB2-BD59-A6C34878D82A}">
                    <a16:rowId xmlns:a16="http://schemas.microsoft.com/office/drawing/2014/main" val="1963696310"/>
                  </a:ext>
                </a:extLst>
              </a:tr>
              <a:tr h="379629">
                <a:tc>
                  <a:txBody>
                    <a:bodyPr/>
                    <a:lstStyle/>
                    <a:p>
                      <a:r>
                        <a:rPr lang="en-US" sz="1800" b="0" dirty="0">
                          <a:solidFill>
                            <a:schemeClr val="tx1"/>
                          </a:solidFill>
                          <a:latin typeface="Liberation Sans"/>
                        </a:rPr>
                        <a:t>      </a:t>
                      </a:r>
                      <a:r>
                        <a:rPr lang="en-US" altLang="en-US" sz="1800" b="0" dirty="0">
                          <a:effectLst/>
                          <a:latin typeface="Liberation Sans" panose="020B0604020202020204" pitchFamily="34" charset="0"/>
                          <a:cs typeface="Arial" charset="0"/>
                        </a:rPr>
                        <a:t>Recovery of Inventory Loss</a:t>
                      </a:r>
                    </a:p>
                    <a:p>
                      <a:pPr lvl="1"/>
                      <a:r>
                        <a:rPr lang="en-US" sz="1800" b="0" dirty="0" err="1">
                          <a:effectLst/>
                          <a:latin typeface="Liberation Sans" panose="020B0604020202020204" pitchFamily="34" charset="0"/>
                          <a:cs typeface="Arial" charset="0"/>
                        </a:rPr>
                        <a:t>资产减值损失</a:t>
                      </a:r>
                      <a:r>
                        <a:rPr lang="en-US" altLang="zh-CN" sz="1800" b="0" dirty="0">
                          <a:effectLst/>
                          <a:latin typeface="Liberation Sans" panose="020B0604020202020204" pitchFamily="34" charset="0"/>
                          <a:cs typeface="Arial" charset="0"/>
                        </a:rPr>
                        <a:t>——</a:t>
                      </a:r>
                      <a:r>
                        <a:rPr lang="zh-CN" altLang="en-US" sz="1800" b="0" dirty="0">
                          <a:effectLst/>
                          <a:latin typeface="Liberation Sans" panose="020B0604020202020204" pitchFamily="34" charset="0"/>
                          <a:cs typeface="Arial" charset="0"/>
                        </a:rPr>
                        <a:t>存货减值损失</a:t>
                      </a:r>
                      <a:endParaRPr lang="en-CN" dirty="0"/>
                    </a:p>
                  </a:txBody>
                  <a:tcPr/>
                </a:tc>
                <a:tc>
                  <a:txBody>
                    <a:bodyPr/>
                    <a:lstStyle/>
                    <a:p>
                      <a:endParaRPr lang="en-CN" dirty="0"/>
                    </a:p>
                  </a:txBody>
                  <a:tcPr/>
                </a:tc>
                <a:tc>
                  <a:txBody>
                    <a:bodyPr/>
                    <a:lstStyle/>
                    <a:p>
                      <a:r>
                        <a:rPr lang="en-US" sz="1800" b="0" dirty="0">
                          <a:solidFill>
                            <a:schemeClr val="tx1"/>
                          </a:solidFill>
                          <a:latin typeface="Liberation Sans"/>
                        </a:rPr>
                        <a:t>4,000</a:t>
                      </a:r>
                      <a:endParaRPr lang="en-CN" dirty="0"/>
                    </a:p>
                  </a:txBody>
                  <a:tcPr/>
                </a:tc>
                <a:extLst>
                  <a:ext uri="{0D108BD9-81ED-4DB2-BD59-A6C34878D82A}">
                    <a16:rowId xmlns:a16="http://schemas.microsoft.com/office/drawing/2014/main" val="188074725"/>
                  </a:ext>
                </a:extLst>
              </a:tr>
            </a:tbl>
          </a:graphicData>
        </a:graphic>
      </p:graphicFrame>
    </p:spTree>
    <p:extLst>
      <p:ext uri="{BB962C8B-B14F-4D97-AF65-F5344CB8AC3E}">
        <p14:creationId xmlns:p14="http://schemas.microsoft.com/office/powerpoint/2010/main" val="3972996336"/>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04800" y="1844748"/>
            <a:ext cx="8534400" cy="4267200"/>
          </a:xfrm>
          <a:prstGeom prst="rect">
            <a:avLst/>
          </a:prstGeom>
        </p:spPr>
      </p:pic>
      <p:sp>
        <p:nvSpPr>
          <p:cNvPr id="3074" name="Rectangle 2"/>
          <p:cNvSpPr>
            <a:spLocks noGrp="1" noChangeArrowheads="1"/>
          </p:cNvSpPr>
          <p:nvPr>
            <p:ph idx="1"/>
          </p:nvPr>
        </p:nvSpPr>
        <p:spPr>
          <a:xfrm>
            <a:off x="560696" y="2911548"/>
            <a:ext cx="4114800" cy="304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lstStyle/>
          <a:p>
            <a:pPr marL="457200" indent="-457200">
              <a:lnSpc>
                <a:spcPct val="115000"/>
              </a:lnSpc>
              <a:spcBef>
                <a:spcPct val="45000"/>
              </a:spcBef>
              <a:buClr>
                <a:srgbClr val="CC0000"/>
              </a:buClr>
              <a:buSzTx/>
              <a:buAutoNum type="arabicPeriod"/>
            </a:pPr>
            <a:r>
              <a:rPr lang="en-US" sz="1900" b="0" dirty="0">
                <a:effectLst/>
                <a:latin typeface="Liberation Sans" panose="020B0604020202020204" pitchFamily="34" charset="0"/>
              </a:rPr>
              <a:t>Describe and apply the lower-of-cost-or-net realizable value rule. </a:t>
            </a:r>
          </a:p>
        </p:txBody>
      </p:sp>
      <p:sp>
        <p:nvSpPr>
          <p:cNvPr id="13" name="Rectangle 15"/>
          <p:cNvSpPr>
            <a:spLocks noGrp="1" noChangeArrowheads="1"/>
          </p:cNvSpPr>
          <p:nvPr>
            <p:ph type="title" idx="4294967295"/>
          </p:nvPr>
        </p:nvSpPr>
        <p:spPr bwMode="auto">
          <a:xfrm>
            <a:off x="560696" y="1979952"/>
            <a:ext cx="3886200" cy="484188"/>
          </a:xfrm>
          <a:prstGeom prst="rect">
            <a:avLst/>
          </a:prstGeom>
          <a:noFill/>
          <a:ln>
            <a:noFill/>
          </a:ln>
          <a:effectLst/>
        </p:spPr>
        <p:txBody>
          <a:bodyPr vert="horz" wrap="square" lIns="90488" tIns="44450" rIns="90488" bIns="44450" numCol="1" anchor="t" anchorCtr="0" compatLnSpc="1">
            <a:prstTxWarp prst="textNoShape">
              <a:avLst/>
            </a:prstTxWarp>
          </a:bodyPr>
          <a:lstStyle/>
          <a:p>
            <a:pPr marL="0" indent="0" algn="l">
              <a:lnSpc>
                <a:spcPct val="110000"/>
              </a:lnSpc>
            </a:pPr>
            <a:r>
              <a:rPr lang="en-US" altLang="en-US" sz="2300" i="0" dirty="0">
                <a:solidFill>
                  <a:srgbClr val="CC0000"/>
                </a:solidFill>
                <a:effectLst/>
                <a:latin typeface="Liberation Sans" panose="020B0604020202020204" pitchFamily="34" charset="0"/>
              </a:rPr>
              <a:t>LEARNING OBJECTIVES</a:t>
            </a:r>
          </a:p>
        </p:txBody>
      </p:sp>
      <p:sp>
        <p:nvSpPr>
          <p:cNvPr id="3076" name="Rectangle 18"/>
          <p:cNvSpPr>
            <a:spLocks noChangeArrowheads="1"/>
          </p:cNvSpPr>
          <p:nvPr/>
        </p:nvSpPr>
        <p:spPr bwMode="auto">
          <a:xfrm>
            <a:off x="4800600" y="2911548"/>
            <a:ext cx="3810000" cy="289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lgn="ctr">
                <a:solidFill>
                  <a:schemeClr val="tx1"/>
                </a:solidFill>
                <a:prstDash val="solid"/>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bodyPr>
          <a:lstStyle/>
          <a:p>
            <a:pPr marL="457200" indent="-457200" algn="l">
              <a:lnSpc>
                <a:spcPct val="115000"/>
              </a:lnSpc>
              <a:spcBef>
                <a:spcPct val="45000"/>
              </a:spcBef>
              <a:buClr>
                <a:srgbClr val="CC0000"/>
              </a:buClr>
              <a:buFont typeface="+mj-lt"/>
              <a:buAutoNum type="arabicPeriod" startAt="2"/>
            </a:pPr>
            <a:r>
              <a:rPr lang="en-US" b="0" dirty="0">
                <a:solidFill>
                  <a:schemeClr val="tx2"/>
                </a:solidFill>
                <a:latin typeface="Liberation Sans" panose="020B0604020202020204" pitchFamily="34" charset="0"/>
              </a:rPr>
              <a:t>Explain how to report and analyze inventory.</a:t>
            </a:r>
          </a:p>
        </p:txBody>
      </p:sp>
      <p:sp>
        <p:nvSpPr>
          <p:cNvPr id="3077" name="Rectangle 19"/>
          <p:cNvSpPr>
            <a:spLocks noChangeArrowheads="1"/>
          </p:cNvSpPr>
          <p:nvPr/>
        </p:nvSpPr>
        <p:spPr bwMode="auto">
          <a:xfrm>
            <a:off x="560696" y="2454348"/>
            <a:ext cx="7211704" cy="397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lIns="90488" tIns="44450" rIns="90488" bIns="44450">
            <a:spAutoFit/>
          </a:bodyPr>
          <a:lstStyle>
            <a:lvl1pPr marL="285750" indent="-28575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lnSpc>
                <a:spcPct val="115000"/>
              </a:lnSpc>
              <a:spcBef>
                <a:spcPct val="45000"/>
              </a:spcBef>
              <a:buClr>
                <a:srgbClr val="A50021"/>
              </a:buClr>
              <a:buFont typeface="Wingdings" pitchFamily="2" charset="2"/>
              <a:buNone/>
            </a:pPr>
            <a:r>
              <a:rPr lang="en-US" altLang="en-US" sz="1900" dirty="0">
                <a:solidFill>
                  <a:schemeClr val="tx2"/>
                </a:solidFill>
                <a:latin typeface="Liberation Sans" panose="020B0604020202020204" pitchFamily="34" charset="0"/>
              </a:rPr>
              <a:t>After studying this </a:t>
            </a:r>
            <a:r>
              <a:rPr lang="en-US" altLang="en-US" dirty="0">
                <a:solidFill>
                  <a:schemeClr val="tx2"/>
                </a:solidFill>
                <a:latin typeface="Liberation Sans" panose="020B0604020202020204" pitchFamily="34" charset="0"/>
              </a:rPr>
              <a:t>lecture</a:t>
            </a:r>
            <a:r>
              <a:rPr lang="en-US" altLang="en-US" sz="1900" dirty="0">
                <a:solidFill>
                  <a:schemeClr val="tx2"/>
                </a:solidFill>
                <a:latin typeface="Liberation Sans" panose="020B0604020202020204" pitchFamily="34" charset="0"/>
              </a:rPr>
              <a:t>, you should be able to:</a:t>
            </a:r>
          </a:p>
        </p:txBody>
      </p:sp>
      <p:sp>
        <p:nvSpPr>
          <p:cNvPr id="3079" name="Rectangle 24"/>
          <p:cNvSpPr>
            <a:spLocks noChangeArrowheads="1"/>
          </p:cNvSpPr>
          <p:nvPr/>
        </p:nvSpPr>
        <p:spPr bwMode="auto">
          <a:xfrm>
            <a:off x="533400" y="457200"/>
            <a:ext cx="7620000" cy="614490"/>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l"/>
            <a:r>
              <a:rPr lang="en-US" altLang="en-US" sz="4000" b="0" dirty="0">
                <a:solidFill>
                  <a:schemeClr val="tx1"/>
                </a:solidFill>
                <a:latin typeface="Liberation Sans" panose="020B0604020202020204" pitchFamily="34" charset="0"/>
              </a:rPr>
              <a:t>Inventories: </a:t>
            </a:r>
          </a:p>
          <a:p>
            <a:pPr algn="l"/>
            <a:r>
              <a:rPr lang="en-US" altLang="en-US" sz="4000" b="0" dirty="0">
                <a:solidFill>
                  <a:schemeClr val="tx1"/>
                </a:solidFill>
                <a:latin typeface="Liberation Sans" panose="020B0604020202020204" pitchFamily="34" charset="0"/>
              </a:rPr>
              <a:t>Additional Valuation Issues</a:t>
            </a:r>
          </a:p>
        </p:txBody>
      </p:sp>
      <p:sp>
        <p:nvSpPr>
          <p:cNvPr id="3081" name="Text Box 26"/>
          <p:cNvSpPr txBox="1">
            <a:spLocks noChangeArrowheads="1"/>
          </p:cNvSpPr>
          <p:nvPr/>
        </p:nvSpPr>
        <p:spPr bwMode="auto">
          <a:xfrm>
            <a:off x="5715000" y="228600"/>
            <a:ext cx="3240352" cy="70788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3600" b="0" dirty="0">
                <a:solidFill>
                  <a:srgbClr val="15668F"/>
                </a:solidFill>
                <a:latin typeface="Liberation Sans" panose="020B0604020202020204" pitchFamily="34" charset="0"/>
              </a:rPr>
              <a:t>CHAPTER</a:t>
            </a:r>
            <a:r>
              <a:rPr lang="en-US" altLang="en-US" sz="3200" b="0" dirty="0">
                <a:solidFill>
                  <a:srgbClr val="15668F"/>
                </a:solidFill>
                <a:latin typeface="Liberation Sans" panose="020B0604020202020204" pitchFamily="34" charset="0"/>
              </a:rPr>
              <a:t> </a:t>
            </a:r>
            <a:r>
              <a:rPr lang="en-US" altLang="en-US" sz="4000" dirty="0">
                <a:solidFill>
                  <a:schemeClr val="tx1"/>
                </a:solidFill>
                <a:latin typeface="Liberation Sans" panose="020B0604020202020204" pitchFamily="34" charset="0"/>
              </a:rPr>
              <a:t>9</a:t>
            </a:r>
          </a:p>
        </p:txBody>
      </p:sp>
      <p:cxnSp>
        <p:nvCxnSpPr>
          <p:cNvPr id="14" name="Straight Connector 13"/>
          <p:cNvCxnSpPr/>
          <p:nvPr/>
        </p:nvCxnSpPr>
        <p:spPr bwMode="auto">
          <a:xfrm>
            <a:off x="304800" y="6111948"/>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Connector 14"/>
          <p:cNvCxnSpPr/>
          <p:nvPr/>
        </p:nvCxnSpPr>
        <p:spPr bwMode="auto">
          <a:xfrm>
            <a:off x="304800" y="1828800"/>
            <a:ext cx="85344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138636349"/>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3" name="Rectangle 5"/>
          <p:cNvSpPr>
            <a:spLocks noChangeArrowheads="1"/>
          </p:cNvSpPr>
          <p:nvPr/>
        </p:nvSpPr>
        <p:spPr bwMode="auto">
          <a:xfrm>
            <a:off x="609600" y="1371600"/>
            <a:ext cx="8001000" cy="18620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lvl="1">
              <a:lnSpc>
                <a:spcPct val="125000"/>
              </a:lnSpc>
              <a:spcBef>
                <a:spcPct val="50000"/>
              </a:spcBef>
              <a:buClr>
                <a:srgbClr val="800000"/>
              </a:buClr>
              <a:buFont typeface="Arial" charset="0"/>
              <a:buNone/>
            </a:pPr>
            <a:r>
              <a:rPr lang="en-US" altLang="en-US" sz="2200" b="0" dirty="0">
                <a:effectLst/>
                <a:latin typeface="Liberation Sans" panose="020B0604020202020204" pitchFamily="34" charset="0"/>
              </a:rPr>
              <a:t>Allowance account is adjusted in subsequent periods, such that inventory is reported at the </a:t>
            </a:r>
            <a:r>
              <a:rPr lang="en-US" altLang="en-US" sz="2200" dirty="0">
                <a:effectLst/>
                <a:latin typeface="Liberation Sans" panose="020B0604020202020204" pitchFamily="34" charset="0"/>
              </a:rPr>
              <a:t>LCNRV</a:t>
            </a:r>
            <a:r>
              <a:rPr lang="en-US" altLang="en-US" sz="2200" b="0" dirty="0">
                <a:effectLst/>
                <a:latin typeface="Liberation Sans" panose="020B0604020202020204" pitchFamily="34" charset="0"/>
              </a:rPr>
              <a:t>.</a:t>
            </a:r>
          </a:p>
          <a:p>
            <a:pPr marL="0" lvl="1">
              <a:lnSpc>
                <a:spcPct val="125000"/>
              </a:lnSpc>
              <a:spcBef>
                <a:spcPct val="50000"/>
              </a:spcBef>
              <a:buClr>
                <a:srgbClr val="800000"/>
              </a:buClr>
            </a:pPr>
            <a:r>
              <a:rPr lang="en-US" sz="2000" b="0" dirty="0">
                <a:latin typeface="Liberation Sans" panose="020B0604020202020204" pitchFamily="34" charset="0"/>
              </a:rPr>
              <a:t>Illustration shows </a:t>
            </a:r>
            <a:r>
              <a:rPr lang="en-US" sz="2000" dirty="0">
                <a:latin typeface="Liberation Sans" panose="020B0604020202020204" pitchFamily="34" charset="0"/>
              </a:rPr>
              <a:t>net realizable value </a:t>
            </a:r>
            <a:r>
              <a:rPr lang="en-US" sz="2000" b="0" dirty="0">
                <a:latin typeface="Liberation Sans" panose="020B0604020202020204" pitchFamily="34" charset="0"/>
              </a:rPr>
              <a:t>evaluation for Vuko Company and the effect of net realizable value adjustments on income.</a:t>
            </a:r>
            <a:endParaRPr lang="en-US" altLang="en-US" sz="2000" b="0" dirty="0">
              <a:latin typeface="Liberation Sans" panose="020B0604020202020204" pitchFamily="34" charset="0"/>
            </a:endParaRP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2" name="Rectangle 4"/>
          <p:cNvSpPr>
            <a:spLocks noGrp="1" noChangeArrowheads="1"/>
          </p:cNvSpPr>
          <p:nvPr>
            <p:ph type="title" idx="4294967295"/>
          </p:nvPr>
        </p:nvSpPr>
        <p:spPr>
          <a:xfrm>
            <a:off x="380999" y="380712"/>
            <a:ext cx="876300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0"/>
              </a:spcBef>
              <a:buSzPct val="80000"/>
            </a:pPr>
            <a:r>
              <a:rPr lang="en-US" altLang="en-US" sz="3200" i="0" kern="1200" dirty="0">
                <a:solidFill>
                  <a:srgbClr val="CC0000"/>
                </a:solidFill>
                <a:effectLst/>
                <a:latin typeface="Liberation Sans" panose="020B0604020202020204" pitchFamily="34" charset="0"/>
                <a:ea typeface="+mn-ea"/>
                <a:cs typeface="+mn-cs"/>
              </a:rPr>
              <a:t>Recovery of Inventory Loss</a:t>
            </a:r>
            <a:r>
              <a:rPr lang="zh-CN" altLang="en-US" sz="3200" i="0" kern="1200" dirty="0">
                <a:solidFill>
                  <a:srgbClr val="CC0000"/>
                </a:solidFill>
                <a:effectLst/>
                <a:latin typeface="Liberation Sans" panose="020B0604020202020204" pitchFamily="34" charset="0"/>
                <a:ea typeface="+mn-ea"/>
                <a:cs typeface="+mn-cs"/>
              </a:rPr>
              <a:t> 存货减值损失转回</a:t>
            </a:r>
            <a:endParaRPr lang="en-US" altLang="en-US" sz="3200" i="0" kern="1200" dirty="0">
              <a:solidFill>
                <a:srgbClr val="CC0000"/>
              </a:solidFill>
              <a:effectLst/>
              <a:latin typeface="Liberation Sans" panose="020B0604020202020204" pitchFamily="34" charset="0"/>
              <a:ea typeface="+mn-ea"/>
              <a:cs typeface="+mn-cs"/>
            </a:endParaRPr>
          </a:p>
        </p:txBody>
      </p:sp>
      <p:sp>
        <p:nvSpPr>
          <p:cNvPr id="3" name="Rectangle 2"/>
          <p:cNvSpPr/>
          <p:nvPr/>
        </p:nvSpPr>
        <p:spPr>
          <a:xfrm>
            <a:off x="310116" y="5557765"/>
            <a:ext cx="2962701" cy="646331"/>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9.8</a:t>
            </a:r>
          </a:p>
          <a:p>
            <a:pPr algn="l"/>
            <a:r>
              <a:rPr lang="en-US" sz="1200" b="0" dirty="0">
                <a:solidFill>
                  <a:schemeClr val="tx1"/>
                </a:solidFill>
                <a:latin typeface="Liberation Sans" panose="020B0604020202020204" pitchFamily="34" charset="0"/>
              </a:rPr>
              <a:t>Effect on Net Income of Adjusting Inventory to Net Realizable Value</a:t>
            </a:r>
            <a:endParaRPr lang="en-US" sz="1200" dirty="0">
              <a:solidFill>
                <a:schemeClr val="tx1"/>
              </a:solidFill>
              <a:latin typeface="Liberation Sans" panose="020B0604020202020204" pitchFamily="34" charset="0"/>
            </a:endParaRPr>
          </a:p>
        </p:txBody>
      </p:sp>
      <p:sp>
        <p:nvSpPr>
          <p:cNvPr id="7"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pic>
        <p:nvPicPr>
          <p:cNvPr id="2" name="Picture 1"/>
          <p:cNvPicPr>
            <a:picLocks noChangeAspect="1"/>
          </p:cNvPicPr>
          <p:nvPr/>
        </p:nvPicPr>
        <p:blipFill>
          <a:blip r:embed="rId3"/>
          <a:stretch>
            <a:fillRect/>
          </a:stretch>
        </p:blipFill>
        <p:spPr>
          <a:xfrm>
            <a:off x="380999" y="3407736"/>
            <a:ext cx="8382001" cy="2104864"/>
          </a:xfrm>
          <a:prstGeom prst="rect">
            <a:avLst/>
          </a:prstGeom>
        </p:spPr>
      </p:pic>
    </p:spTree>
    <p:extLst>
      <p:ext uri="{BB962C8B-B14F-4D97-AF65-F5344CB8AC3E}">
        <p14:creationId xmlns:p14="http://schemas.microsoft.com/office/powerpoint/2010/main" val="1075513183"/>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72E79B-8661-4B44-8186-BFBA50F6B8B7}"/>
              </a:ext>
            </a:extLst>
          </p:cNvPr>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Quick Check #3</a:t>
            </a:r>
          </a:p>
          <a:p>
            <a:pPr algn="l"/>
            <a:endPar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Under International Financial Reporting Standards (IFRS), which of the following is true regarding inventory write-downs and/or recovery of a write-down?</a:t>
            </a:r>
          </a:p>
        </p:txBody>
      </p:sp>
      <p:sp>
        <p:nvSpPr>
          <p:cNvPr id="6" name="TextBox 5">
            <a:extLst>
              <a:ext uri="{FF2B5EF4-FFF2-40B4-BE49-F238E27FC236}">
                <a16:creationId xmlns:a16="http://schemas.microsoft.com/office/drawing/2014/main" id="{D22BF71C-7B8B-45CE-AE1E-A97B22BF39B3}"/>
              </a:ext>
            </a:extLst>
          </p:cNvPr>
          <p:cNvSpPr txBox="1"/>
          <p:nvPr>
            <p:custDataLst>
              <p:tags r:id="rId3"/>
            </p:custDataLst>
          </p:nvPr>
        </p:nvSpPr>
        <p:spPr>
          <a:xfrm>
            <a:off x="1828800" y="33194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Recovery of inventory write-downs is prohibited under IFRS.</a:t>
            </a:r>
          </a:p>
        </p:txBody>
      </p:sp>
      <p:sp>
        <p:nvSpPr>
          <p:cNvPr id="7" name="TextBox 6">
            <a:extLst>
              <a:ext uri="{FF2B5EF4-FFF2-40B4-BE49-F238E27FC236}">
                <a16:creationId xmlns:a16="http://schemas.microsoft.com/office/drawing/2014/main" id="{2DAE6A49-004F-426F-AE69-AB3AC439BE6B}"/>
              </a:ext>
            </a:extLst>
          </p:cNvPr>
          <p:cNvSpPr txBox="1"/>
          <p:nvPr>
            <p:custDataLst>
              <p:tags r:id="rId4"/>
            </p:custDataLst>
          </p:nvPr>
        </p:nvSpPr>
        <p:spPr>
          <a:xfrm>
            <a:off x="1828800" y="40052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IFRS requires separate reporting of reversals of inventory write-downs.</a:t>
            </a:r>
          </a:p>
        </p:txBody>
      </p:sp>
      <p:sp>
        <p:nvSpPr>
          <p:cNvPr id="8" name="TextBox 7">
            <a:extLst>
              <a:ext uri="{FF2B5EF4-FFF2-40B4-BE49-F238E27FC236}">
                <a16:creationId xmlns:a16="http://schemas.microsoft.com/office/drawing/2014/main" id="{FCC2C426-0934-4A1B-9930-4F29A196E356}"/>
              </a:ext>
            </a:extLst>
          </p:cNvPr>
          <p:cNvSpPr txBox="1"/>
          <p:nvPr>
            <p:custDataLst>
              <p:tags r:id="rId5"/>
            </p:custDataLst>
          </p:nvPr>
        </p:nvSpPr>
        <p:spPr>
          <a:xfrm>
            <a:off x="1828800" y="46910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IFRS requires companies to record write-downs in a separate loss account.</a:t>
            </a:r>
          </a:p>
        </p:txBody>
      </p:sp>
      <p:sp>
        <p:nvSpPr>
          <p:cNvPr id="9" name="TextBox 8">
            <a:extLst>
              <a:ext uri="{FF2B5EF4-FFF2-40B4-BE49-F238E27FC236}">
                <a16:creationId xmlns:a16="http://schemas.microsoft.com/office/drawing/2014/main" id="{406A1BBE-D905-4CA2-9A0B-14D43BC49980}"/>
              </a:ext>
            </a:extLst>
          </p:cNvPr>
          <p:cNvSpPr txBox="1"/>
          <p:nvPr>
            <p:custDataLst>
              <p:tags r:id="rId6"/>
            </p:custDataLst>
          </p:nvPr>
        </p:nvSpPr>
        <p:spPr>
          <a:xfrm>
            <a:off x="1828800" y="5376862"/>
            <a:ext cx="6400800" cy="642938"/>
          </a:xfrm>
          <a:prstGeom prst="rect">
            <a:avLst/>
          </a:prstGeom>
          <a:noFill/>
        </p:spPr>
        <p:txBody>
          <a:bodyPr vert="horz" rtlCol="0" anchor="ctr" anchorCtr="0">
            <a:noAutofit/>
          </a:bodyPr>
          <a:lstStyle/>
          <a:p>
            <a:pPr algn="l"/>
            <a:r>
              <a:rPr lang="en-US" sz="26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All of the choices are correct.</a:t>
            </a:r>
          </a:p>
        </p:txBody>
      </p:sp>
      <p:sp>
        <p:nvSpPr>
          <p:cNvPr id="10" name="Oval 9">
            <a:extLst>
              <a:ext uri="{FF2B5EF4-FFF2-40B4-BE49-F238E27FC236}">
                <a16:creationId xmlns:a16="http://schemas.microsoft.com/office/drawing/2014/main" id="{4BF2B146-C7D7-4046-8890-985BAE3DDD20}"/>
              </a:ext>
            </a:extLst>
          </p:cNvPr>
          <p:cNvSpPr>
            <a:spLocks noChangeAspect="1"/>
          </p:cNvSpPr>
          <p:nvPr>
            <p:custDataLst>
              <p:tags r:id="rId7"/>
            </p:custDataLst>
          </p:nvPr>
        </p:nvSpPr>
        <p:spPr>
          <a:xfrm>
            <a:off x="1114425" y="33837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Oval 10">
            <a:extLst>
              <a:ext uri="{FF2B5EF4-FFF2-40B4-BE49-F238E27FC236}">
                <a16:creationId xmlns:a16="http://schemas.microsoft.com/office/drawing/2014/main" id="{132BF93A-24A9-4F25-AE97-3519CFB654EF}"/>
              </a:ext>
            </a:extLst>
          </p:cNvPr>
          <p:cNvSpPr>
            <a:spLocks noChangeAspect="1"/>
          </p:cNvSpPr>
          <p:nvPr>
            <p:custDataLst>
              <p:tags r:id="rId8"/>
            </p:custDataLst>
          </p:nvPr>
        </p:nvSpPr>
        <p:spPr>
          <a:xfrm>
            <a:off x="1114425" y="40695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Oval 11">
            <a:extLst>
              <a:ext uri="{FF2B5EF4-FFF2-40B4-BE49-F238E27FC236}">
                <a16:creationId xmlns:a16="http://schemas.microsoft.com/office/drawing/2014/main" id="{79C90A35-8F8B-4A1D-99EF-9A03745C11CB}"/>
              </a:ext>
            </a:extLst>
          </p:cNvPr>
          <p:cNvSpPr>
            <a:spLocks noChangeAspect="1"/>
          </p:cNvSpPr>
          <p:nvPr>
            <p:custDataLst>
              <p:tags r:id="rId9"/>
            </p:custDataLst>
          </p:nvPr>
        </p:nvSpPr>
        <p:spPr>
          <a:xfrm>
            <a:off x="1114425" y="47553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en-US" sz="1600" dirty="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Oval 12">
            <a:extLst>
              <a:ext uri="{FF2B5EF4-FFF2-40B4-BE49-F238E27FC236}">
                <a16:creationId xmlns:a16="http://schemas.microsoft.com/office/drawing/2014/main" id="{4C95FEC9-D662-4670-B39B-2C360220FC5E}"/>
              </a:ext>
            </a:extLst>
          </p:cNvPr>
          <p:cNvSpPr>
            <a:spLocks noChangeAspect="1"/>
          </p:cNvSpPr>
          <p:nvPr>
            <p:custDataLst>
              <p:tags r:id="rId10"/>
            </p:custDataLst>
          </p:nvPr>
        </p:nvSpPr>
        <p:spPr>
          <a:xfrm>
            <a:off x="1114425" y="544115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p>
        </p:txBody>
      </p:sp>
      <p:sp>
        <p:nvSpPr>
          <p:cNvPr id="14" name="Rectangle: Rounded Corners 13">
            <a:extLst>
              <a:ext uri="{FF2B5EF4-FFF2-40B4-BE49-F238E27FC236}">
                <a16:creationId xmlns:a16="http://schemas.microsoft.com/office/drawing/2014/main" id="{482F2C3F-24ED-4559-B8EC-915578732986}"/>
              </a:ext>
            </a:extLst>
          </p:cNvPr>
          <p:cNvSpPr/>
          <p:nvPr>
            <p:custDataLst>
              <p:tags r:id="rId11"/>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Submit</a:t>
            </a:r>
          </a:p>
        </p:txBody>
      </p:sp>
      <p:grpSp>
        <p:nvGrpSpPr>
          <p:cNvPr id="19" name="Group 18">
            <a:extLst>
              <a:ext uri="{FF2B5EF4-FFF2-40B4-BE49-F238E27FC236}">
                <a16:creationId xmlns:a16="http://schemas.microsoft.com/office/drawing/2014/main" id="{18D09772-84DE-4C42-ADAB-5523DC4C4767}"/>
              </a:ext>
            </a:extLst>
          </p:cNvPr>
          <p:cNvGrpSpPr/>
          <p:nvPr>
            <p:custDataLst>
              <p:tags r:id="rId12"/>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543B00AE-2625-4AE9-8D4A-1EA7482BD081}"/>
                </a:ext>
              </a:extLst>
            </p:cNvPr>
            <p:cNvSpPr/>
            <p:nvPr>
              <p:custDataLst>
                <p:tags r:id="rId15"/>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lorBlock">
              <a:extLst>
                <a:ext uri="{FF2B5EF4-FFF2-40B4-BE49-F238E27FC236}">
                  <a16:creationId xmlns:a16="http://schemas.microsoft.com/office/drawing/2014/main" id="{0011A5A0-7A76-48D5-81F6-EAA06FBFEDC3}"/>
                </a:ext>
              </a:extLst>
            </p:cNvPr>
            <p:cNvSpPr/>
            <p:nvPr>
              <p:custDataLst>
                <p:tags r:id="rId16"/>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ypeText">
              <a:extLst>
                <a:ext uri="{FF2B5EF4-FFF2-40B4-BE49-F238E27FC236}">
                  <a16:creationId xmlns:a16="http://schemas.microsoft.com/office/drawing/2014/main" id="{CAC4E1DC-6BC0-4463-AA3A-BF81731A2561}"/>
                </a:ext>
              </a:extLst>
            </p:cNvPr>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a:extLst>
                <a:ext uri="{FF2B5EF4-FFF2-40B4-BE49-F238E27FC236}">
                  <a16:creationId xmlns:a16="http://schemas.microsoft.com/office/drawing/2014/main" id="{DDBFAAAD-AAD2-4340-813F-9889DA8EED31}"/>
                </a:ext>
              </a:extLst>
            </p:cNvPr>
            <p:cNvSpPr txBox="1"/>
            <p:nvPr>
              <p:custDataLst>
                <p:tags r:id="rId18"/>
              </p:custDataLst>
            </p:nvPr>
          </p:nvSpPr>
          <p:spPr>
            <a:xfrm>
              <a:off x="1190943" y="109220"/>
              <a:ext cx="2286000" cy="508000"/>
            </a:xfrm>
            <a:prstGeom prst="rect">
              <a:avLst/>
            </a:prstGeom>
            <a:noFill/>
          </p:spPr>
          <p:txBody>
            <a:bodyPr vert="horz" wrap="none" rtlCol="0" anchor="ctr" anchorCtr="0">
              <a:noAutofit/>
            </a:bodyPr>
            <a:lstStyle/>
            <a:p>
              <a:pPr algn="l"/>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sp>
        <p:nvSpPr>
          <p:cNvPr id="20" name="TextBox 19">
            <a:extLst>
              <a:ext uri="{FF2B5EF4-FFF2-40B4-BE49-F238E27FC236}">
                <a16:creationId xmlns:a16="http://schemas.microsoft.com/office/drawing/2014/main" id="{03B86710-F2AF-DF4C-5587-C033FC3D809B}"/>
              </a:ext>
            </a:extLst>
          </p:cNvPr>
          <p:cNvSpPr txBox="1"/>
          <p:nvPr>
            <p:custDataLst>
              <p:tags r:id="rId13"/>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pPr algn="l"/>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en-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4" name="Picture 3">
            <a:extLst>
              <a:ext uri="{FF2B5EF4-FFF2-40B4-BE49-F238E27FC236}">
                <a16:creationId xmlns:a16="http://schemas.microsoft.com/office/drawing/2014/main" id="{5F1DD618-3978-4F50-8C9B-87E49C10E101}"/>
              </a:ext>
            </a:extLst>
          </p:cNvPr>
          <p:cNvPicPr>
            <a:picLocks/>
          </p:cNvPicPr>
          <p:nvPr>
            <p:custDataLst>
              <p:tags r:id="rId14"/>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47610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330" name="Text Box 2"/>
          <p:cNvSpPr txBox="1">
            <a:spLocks noChangeArrowheads="1"/>
          </p:cNvSpPr>
          <p:nvPr/>
        </p:nvSpPr>
        <p:spPr bwMode="auto">
          <a:xfrm>
            <a:off x="596900" y="1371600"/>
            <a:ext cx="7861300" cy="5052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itchFamily="18" charset="0"/>
              </a:defRPr>
            </a:lvl1pPr>
            <a:lvl2pPr marL="969963" indent="-398463" algn="l">
              <a:defRPr sz="2400">
                <a:solidFill>
                  <a:schemeClr val="tx1"/>
                </a:solidFill>
                <a:latin typeface="Times New Roman" pitchFamily="18" charset="0"/>
              </a:defRPr>
            </a:lvl2pPr>
            <a:lvl3pPr marL="1084263"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marL="0" indent="0">
              <a:lnSpc>
                <a:spcPct val="115000"/>
              </a:lnSpc>
              <a:spcBef>
                <a:spcPct val="35000"/>
              </a:spcBef>
              <a:buClr>
                <a:srgbClr val="800000"/>
              </a:buClr>
              <a:buSzPct val="85000"/>
            </a:pPr>
            <a:r>
              <a:rPr lang="en-US" sz="2200" dirty="0">
                <a:latin typeface="Liberation Sans" panose="020B0604020202020204" pitchFamily="34" charset="0"/>
              </a:rPr>
              <a:t>LCNRV</a:t>
            </a:r>
            <a:r>
              <a:rPr lang="en-US" sz="2200" b="0" dirty="0">
                <a:latin typeface="Liberation Sans" panose="020B0604020202020204" pitchFamily="34" charset="0"/>
              </a:rPr>
              <a:t> rule suffers some conceptual deficiencies:</a:t>
            </a:r>
            <a:endParaRPr lang="en-US" altLang="en-US" sz="2200" b="0" dirty="0">
              <a:effectLst/>
              <a:latin typeface="Liberation Sans" panose="020B0604020202020204" pitchFamily="34" charset="0"/>
            </a:endParaRPr>
          </a:p>
          <a:p>
            <a:pPr marL="688975">
              <a:lnSpc>
                <a:spcPct val="115000"/>
              </a:lnSpc>
              <a:spcBef>
                <a:spcPct val="35000"/>
              </a:spcBef>
              <a:buClr>
                <a:schemeClr val="tx1"/>
              </a:buClr>
              <a:buSzPct val="100000"/>
              <a:buFont typeface="+mj-lt"/>
              <a:buAutoNum type="arabicPeriod"/>
            </a:pPr>
            <a:r>
              <a:rPr lang="en-US" sz="2000" b="0" dirty="0">
                <a:latin typeface="Liberation Sans" panose="020B0604020202020204" pitchFamily="34" charset="0"/>
              </a:rPr>
              <a:t>A company recognizes decreases in the value of the asset and the charge to expense </a:t>
            </a:r>
            <a:r>
              <a:rPr lang="en-US" sz="2000" b="0" u="sng" dirty="0">
                <a:latin typeface="Liberation Sans" panose="020B0604020202020204" pitchFamily="34" charset="0"/>
              </a:rPr>
              <a:t>in the period in which the loss in utility occurs</a:t>
            </a:r>
            <a:r>
              <a:rPr lang="en-US" sz="2000" b="0" dirty="0">
                <a:latin typeface="Liberation Sans" panose="020B0604020202020204" pitchFamily="34" charset="0"/>
              </a:rPr>
              <a:t>—not in the period of sale. </a:t>
            </a:r>
          </a:p>
          <a:p>
            <a:pPr marL="688975">
              <a:lnSpc>
                <a:spcPct val="115000"/>
              </a:lnSpc>
              <a:spcBef>
                <a:spcPct val="35000"/>
              </a:spcBef>
              <a:buClr>
                <a:schemeClr val="tx1"/>
              </a:buClr>
              <a:buSzPct val="100000"/>
              <a:buFont typeface="+mj-lt"/>
              <a:buAutoNum type="arabicPeriod"/>
            </a:pPr>
            <a:r>
              <a:rPr lang="en-US" sz="2000" b="0" dirty="0">
                <a:latin typeface="Liberation Sans" panose="020B0604020202020204" pitchFamily="34" charset="0"/>
              </a:rPr>
              <a:t>Application of the rule results in </a:t>
            </a:r>
            <a:r>
              <a:rPr lang="en-US" sz="2000" b="0" u="sng" dirty="0">
                <a:latin typeface="Liberation Sans" panose="020B0604020202020204" pitchFamily="34" charset="0"/>
              </a:rPr>
              <a:t>inconsistency </a:t>
            </a:r>
            <a:r>
              <a:rPr lang="en-US" sz="2000" b="0" dirty="0">
                <a:latin typeface="Liberation Sans" panose="020B0604020202020204" pitchFamily="34" charset="0"/>
              </a:rPr>
              <a:t>because a company may value the inventory at cost in one year and at net realizable value in the next year.</a:t>
            </a:r>
          </a:p>
          <a:p>
            <a:pPr marL="688975">
              <a:lnSpc>
                <a:spcPct val="115000"/>
              </a:lnSpc>
              <a:spcBef>
                <a:spcPct val="35000"/>
              </a:spcBef>
              <a:buClr>
                <a:schemeClr val="tx1"/>
              </a:buClr>
              <a:buSzPct val="100000"/>
              <a:buFont typeface="+mj-lt"/>
              <a:buAutoNum type="arabicPeriod"/>
            </a:pPr>
            <a:r>
              <a:rPr lang="en-US" sz="2000" b="0" dirty="0">
                <a:latin typeface="Liberation Sans" panose="020B0604020202020204" pitchFamily="34" charset="0"/>
              </a:rPr>
              <a:t>LCNRV values the inventory in the statement of financial position </a:t>
            </a:r>
            <a:r>
              <a:rPr lang="en-US" sz="2000" b="0" u="sng" dirty="0">
                <a:latin typeface="Liberation Sans" panose="020B0604020202020204" pitchFamily="34" charset="0"/>
              </a:rPr>
              <a:t>conservatively</a:t>
            </a:r>
            <a:r>
              <a:rPr lang="en-US" sz="2000" b="0" dirty="0">
                <a:latin typeface="Liberation Sans" panose="020B0604020202020204" pitchFamily="34" charset="0"/>
              </a:rPr>
              <a:t>, but its effect on the income statement may or may not be conservative. Net income for the year in which a company takes the loss is definitely lower. Net income of the subsequent period may be higher than normal if the expected reductions in sales price do not materialize.</a:t>
            </a:r>
            <a:endParaRPr lang="en-US" altLang="en-US" sz="2000" b="0" dirty="0">
              <a:latin typeface="Liberation Sans" panose="020B0604020202020204" pitchFamily="34" charset="0"/>
            </a:endParaRPr>
          </a:p>
        </p:txBody>
      </p:sp>
      <p:sp>
        <p:nvSpPr>
          <p:cNvPr id="8" name="Rectangle 4"/>
          <p:cNvSpPr>
            <a:spLocks noGrp="1" noChangeArrowheads="1"/>
          </p:cNvSpPr>
          <p:nvPr>
            <p:ph type="title" idx="4294967295"/>
          </p:nvPr>
        </p:nvSpPr>
        <p:spPr>
          <a:xfrm>
            <a:off x="0" y="381000"/>
            <a:ext cx="58674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ts val="0"/>
              </a:spcBef>
              <a:buSzPct val="80000"/>
            </a:pPr>
            <a:r>
              <a:rPr lang="en-US" altLang="en-US" sz="3200" i="0" kern="1200" dirty="0">
                <a:solidFill>
                  <a:srgbClr val="CC0000"/>
                </a:solidFill>
                <a:effectLst/>
                <a:latin typeface="Liberation Sans" panose="020B0604020202020204" pitchFamily="34" charset="0"/>
                <a:ea typeface="+mn-ea"/>
                <a:cs typeface="+mn-cs"/>
              </a:rPr>
              <a:t>Evaluation of LCM Rule</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Tree>
    <p:extLst>
      <p:ext uri="{BB962C8B-B14F-4D97-AF65-F5344CB8AC3E}">
        <p14:creationId xmlns:p14="http://schemas.microsoft.com/office/powerpoint/2010/main" val="18164815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67330">
                                            <p:txEl>
                                              <p:pRg st="0" end="0"/>
                                            </p:txEl>
                                          </p:spTgt>
                                        </p:tgtEl>
                                        <p:attrNameLst>
                                          <p:attrName>style.visibility</p:attrName>
                                        </p:attrNameLst>
                                      </p:cBhvr>
                                      <p:to>
                                        <p:strVal val="visible"/>
                                      </p:to>
                                    </p:set>
                                    <p:animEffect transition="in" filter="wipe(left)">
                                      <p:cBhvr>
                                        <p:cTn id="7" dur="500"/>
                                        <p:tgtEl>
                                          <p:spTgt spid="867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7330">
                                            <p:txEl>
                                              <p:pRg st="1" end="1"/>
                                            </p:txEl>
                                          </p:spTgt>
                                        </p:tgtEl>
                                        <p:attrNameLst>
                                          <p:attrName>style.visibility</p:attrName>
                                        </p:attrNameLst>
                                      </p:cBhvr>
                                      <p:to>
                                        <p:strVal val="visible"/>
                                      </p:to>
                                    </p:set>
                                    <p:animEffect transition="in" filter="wipe(left)">
                                      <p:cBhvr>
                                        <p:cTn id="12" dur="500"/>
                                        <p:tgtEl>
                                          <p:spTgt spid="8673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7330">
                                            <p:txEl>
                                              <p:pRg st="2" end="2"/>
                                            </p:txEl>
                                          </p:spTgt>
                                        </p:tgtEl>
                                        <p:attrNameLst>
                                          <p:attrName>style.visibility</p:attrName>
                                        </p:attrNameLst>
                                      </p:cBhvr>
                                      <p:to>
                                        <p:strVal val="visible"/>
                                      </p:to>
                                    </p:set>
                                    <p:animEffect transition="in" filter="wipe(left)">
                                      <p:cBhvr>
                                        <p:cTn id="17" dur="500"/>
                                        <p:tgtEl>
                                          <p:spTgt spid="8673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7330">
                                            <p:txEl>
                                              <p:pRg st="3" end="3"/>
                                            </p:txEl>
                                          </p:spTgt>
                                        </p:tgtEl>
                                        <p:attrNameLst>
                                          <p:attrName>style.visibility</p:attrName>
                                        </p:attrNameLst>
                                      </p:cBhvr>
                                      <p:to>
                                        <p:strVal val="visible"/>
                                      </p:to>
                                    </p:set>
                                    <p:animEffect transition="in" filter="wipe(left)">
                                      <p:cBhvr>
                                        <p:cTn id="22" dur="500"/>
                                        <p:tgtEl>
                                          <p:spTgt spid="867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7330" grpId="0" build="p" bldLvl="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978" name="Text Box 2"/>
          <p:cNvSpPr txBox="1">
            <a:spLocks noChangeArrowheads="1"/>
          </p:cNvSpPr>
          <p:nvPr/>
        </p:nvSpPr>
        <p:spPr bwMode="auto">
          <a:xfrm>
            <a:off x="609600" y="1143000"/>
            <a:ext cx="8153400" cy="1481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30000"/>
              </a:spcBef>
              <a:buSzPct val="80000"/>
            </a:pPr>
            <a:r>
              <a:rPr lang="en-US" altLang="en-US" sz="2000" dirty="0">
                <a:effectLst/>
                <a:latin typeface="Liberation Sans" panose="020B0604020202020204" pitchFamily="34" charset="0"/>
              </a:rPr>
              <a:t>P9.1:</a:t>
            </a:r>
            <a:r>
              <a:rPr lang="en-US" altLang="en-US" sz="2000" b="0" dirty="0">
                <a:effectLst/>
                <a:latin typeface="Liberation Sans" panose="020B0604020202020204" pitchFamily="34" charset="0"/>
              </a:rPr>
              <a:t> Remmers SE manufactures desks. </a:t>
            </a:r>
            <a:r>
              <a:rPr lang="en-US" altLang="en-US" sz="2000" b="0" dirty="0">
                <a:latin typeface="Liberation Sans" panose="020B0604020202020204" pitchFamily="34" charset="0"/>
              </a:rPr>
              <a:t>The 2019 catalog was in eﬀect through November 2019, and the 2020 catalog is eﬀective as of December 1, 2019. </a:t>
            </a:r>
            <a:r>
              <a:rPr lang="en-US" altLang="en-US" sz="2000" b="0" dirty="0">
                <a:effectLst/>
                <a:latin typeface="Liberation Sans" panose="020B0604020202020204" pitchFamily="34" charset="0"/>
              </a:rPr>
              <a:t>At December 31, 2019, the following finished desks appear in the company’s inventory.</a:t>
            </a:r>
          </a:p>
        </p:txBody>
      </p:sp>
      <p:graphicFrame>
        <p:nvGraphicFramePr>
          <p:cNvPr id="1022980" name="Object 4"/>
          <p:cNvGraphicFramePr>
            <a:graphicFrameLocks noChangeAspect="1"/>
          </p:cNvGraphicFramePr>
          <p:nvPr>
            <p:extLst>
              <p:ext uri="{D42A27DB-BD31-4B8C-83A1-F6EECF244321}">
                <p14:modId xmlns:p14="http://schemas.microsoft.com/office/powerpoint/2010/main" val="2357689061"/>
              </p:ext>
            </p:extLst>
          </p:nvPr>
        </p:nvGraphicFramePr>
        <p:xfrm>
          <a:off x="381000" y="2845980"/>
          <a:ext cx="8382000" cy="1796040"/>
        </p:xfrm>
        <a:graphic>
          <a:graphicData uri="http://schemas.openxmlformats.org/presentationml/2006/ole">
            <mc:AlternateContent xmlns:mc="http://schemas.openxmlformats.org/markup-compatibility/2006">
              <mc:Choice xmlns:v="urn:schemas-microsoft-com:vml" Requires="v">
                <p:oleObj name="Worksheet" r:id="rId3" imgW="7323672" imgH="1528417" progId="Excel.Sheet.8">
                  <p:embed/>
                </p:oleObj>
              </mc:Choice>
              <mc:Fallback>
                <p:oleObj name="Worksheet" r:id="rId3" imgW="7323672" imgH="1528417" progId="Excel.Sheet.8">
                  <p:embed/>
                  <p:pic>
                    <p:nvPicPr>
                      <p:cNvPr id="1022980" name="Object 4"/>
                      <p:cNvPicPr>
                        <a:picLocks noChangeAspect="1" noChangeArrowheads="1"/>
                      </p:cNvPicPr>
                      <p:nvPr/>
                    </p:nvPicPr>
                    <p:blipFill>
                      <a:blip r:embed="rId4"/>
                      <a:srcRect/>
                      <a:stretch>
                        <a:fillRect/>
                      </a:stretch>
                    </p:blipFill>
                    <p:spPr bwMode="auto">
                      <a:xfrm>
                        <a:off x="381000" y="2845980"/>
                        <a:ext cx="8382000" cy="1796040"/>
                      </a:xfrm>
                      <a:prstGeom prst="rect">
                        <a:avLst/>
                      </a:prstGeom>
                      <a:solidFill>
                        <a:srgbClr val="FBF5C9"/>
                      </a:solidFill>
                      <a:ln w="28575">
                        <a:solidFill>
                          <a:schemeClr val="tx1"/>
                        </a:solidFill>
                        <a:miter lim="800000"/>
                        <a:headEnd/>
                        <a:tailEnd/>
                      </a:ln>
                      <a:effectLst/>
                    </p:spPr>
                  </p:pic>
                </p:oleObj>
              </mc:Fallback>
            </mc:AlternateContent>
          </a:graphicData>
        </a:graphic>
      </p:graphicFrame>
      <p:sp>
        <p:nvSpPr>
          <p:cNvPr id="15" name="Rectangle 4"/>
          <p:cNvSpPr>
            <a:spLocks noGrp="1" noChangeArrowheads="1"/>
          </p:cNvSpPr>
          <p:nvPr>
            <p:ph type="title" idx="4294967295"/>
          </p:nvPr>
        </p:nvSpPr>
        <p:spPr>
          <a:xfrm>
            <a:off x="0" y="304800"/>
            <a:ext cx="2362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ctr" anchorCtr="0" compatLnSpc="1">
            <a:prstTxWarp prst="textNoShape">
              <a:avLst/>
            </a:prstTxWarp>
            <a:normAutofit fontScale="90000"/>
          </a:bodyPr>
          <a:lstStyle/>
          <a:p>
            <a:pPr marL="0" algn="l"/>
            <a:r>
              <a:rPr lang="en-US" sz="3200" i="0" kern="1200" dirty="0">
                <a:solidFill>
                  <a:schemeClr val="tx1"/>
                </a:solidFill>
                <a:effectLst/>
                <a:latin typeface="Liberation Sans" panose="020B0604020202020204" pitchFamily="34" charset="0"/>
                <a:ea typeface="+mn-ea"/>
                <a:cs typeface="+mn-cs"/>
              </a:rPr>
              <a:t>LCNRV</a:t>
            </a:r>
          </a:p>
        </p:txBody>
      </p:sp>
      <p:sp>
        <p:nvSpPr>
          <p:cNvPr id="16" name="Line 16"/>
          <p:cNvSpPr>
            <a:spLocks noChangeShapeType="1"/>
          </p:cNvSpPr>
          <p:nvPr/>
        </p:nvSpPr>
        <p:spPr bwMode="auto">
          <a:xfrm>
            <a:off x="381000" y="9906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7" name="Text Box 3"/>
          <p:cNvSpPr txBox="1">
            <a:spLocks noChangeArrowheads="1"/>
          </p:cNvSpPr>
          <p:nvPr/>
        </p:nvSpPr>
        <p:spPr bwMode="auto">
          <a:xfrm>
            <a:off x="609600" y="4829175"/>
            <a:ext cx="8153400" cy="1495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30000"/>
              </a:spcBef>
              <a:buSzPct val="80000"/>
            </a:pPr>
            <a:r>
              <a:rPr lang="en-US" altLang="en-US" sz="2000" dirty="0">
                <a:effectLst/>
                <a:latin typeface="Liberation Sans" panose="020B0604020202020204" pitchFamily="34" charset="0"/>
              </a:rPr>
              <a:t>Instructions:</a:t>
            </a:r>
            <a:r>
              <a:rPr lang="en-US" altLang="en-US" sz="2000" b="0" dirty="0">
                <a:effectLst/>
                <a:latin typeface="Liberation Sans" panose="020B0604020202020204" pitchFamily="34" charset="0"/>
              </a:rPr>
              <a:t> At what amount should the four desks appear in the company’s December 31, 2019, inventory, assuming that the company has adopted a lower-of-FIFO-cost-or-net realizable value approach for valuation of inventories on an individual-item basis?</a:t>
            </a:r>
          </a:p>
        </p:txBody>
      </p:sp>
      <p:sp>
        <p:nvSpPr>
          <p:cNvPr id="7"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Tree>
    <p:extLst>
      <p:ext uri="{BB962C8B-B14F-4D97-AF65-F5344CB8AC3E}">
        <p14:creationId xmlns:p14="http://schemas.microsoft.com/office/powerpoint/2010/main" val="1017909960"/>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Grp="1" noChangeArrowheads="1"/>
          </p:cNvSpPr>
          <p:nvPr>
            <p:ph type="title" idx="4294967295"/>
          </p:nvPr>
        </p:nvSpPr>
        <p:spPr>
          <a:xfrm>
            <a:off x="0" y="304800"/>
            <a:ext cx="2362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ctr" anchorCtr="0" compatLnSpc="1">
            <a:prstTxWarp prst="textNoShape">
              <a:avLst/>
            </a:prstTxWarp>
            <a:normAutofit fontScale="90000"/>
          </a:bodyPr>
          <a:lstStyle/>
          <a:p>
            <a:pPr marL="0" algn="l"/>
            <a:r>
              <a:rPr lang="en-US" sz="3200" i="0" kern="1200" dirty="0">
                <a:solidFill>
                  <a:schemeClr val="tx1"/>
                </a:solidFill>
                <a:effectLst/>
                <a:latin typeface="Liberation Sans" panose="020B0604020202020204" pitchFamily="34" charset="0"/>
                <a:ea typeface="+mn-ea"/>
                <a:cs typeface="+mn-cs"/>
              </a:rPr>
              <a:t>LCNRV</a:t>
            </a:r>
          </a:p>
        </p:txBody>
      </p:sp>
      <p:sp>
        <p:nvSpPr>
          <p:cNvPr id="16" name="Line 16"/>
          <p:cNvSpPr>
            <a:spLocks noChangeShapeType="1"/>
          </p:cNvSpPr>
          <p:nvPr/>
        </p:nvSpPr>
        <p:spPr bwMode="auto">
          <a:xfrm>
            <a:off x="381000" y="9906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7" name="Text Box 2"/>
          <p:cNvSpPr txBox="1">
            <a:spLocks noChangeArrowheads="1"/>
          </p:cNvSpPr>
          <p:nvPr/>
        </p:nvSpPr>
        <p:spPr bwMode="auto">
          <a:xfrm>
            <a:off x="609600" y="1143000"/>
            <a:ext cx="8153400" cy="1481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30000"/>
              </a:spcBef>
              <a:buSzPct val="80000"/>
            </a:pPr>
            <a:r>
              <a:rPr lang="en-US" altLang="en-US" sz="2000" dirty="0">
                <a:latin typeface="Liberation Sans" panose="020B0604020202020204" pitchFamily="34" charset="0"/>
              </a:rPr>
              <a:t>Instructions:</a:t>
            </a:r>
            <a:r>
              <a:rPr lang="en-US" altLang="en-US" sz="2000" b="0" dirty="0">
                <a:latin typeface="Liberation Sans" panose="020B0604020202020204" pitchFamily="34" charset="0"/>
              </a:rPr>
              <a:t> At what amount should the four desks appear in the company’s December 31, 2019, inventory, assuming that the company has adopted a lower-of-FIFO-cost-or-net realizable value approach for valuation of inventories on an individual-item basis?</a:t>
            </a:r>
          </a:p>
        </p:txBody>
      </p:sp>
      <p:graphicFrame>
        <p:nvGraphicFramePr>
          <p:cNvPr id="18" name="Object 4"/>
          <p:cNvGraphicFramePr>
            <a:graphicFrameLocks noChangeAspect="1"/>
          </p:cNvGraphicFramePr>
          <p:nvPr>
            <p:extLst>
              <p:ext uri="{D42A27DB-BD31-4B8C-83A1-F6EECF244321}">
                <p14:modId xmlns:p14="http://schemas.microsoft.com/office/powerpoint/2010/main" val="1128902959"/>
              </p:ext>
            </p:extLst>
          </p:nvPr>
        </p:nvGraphicFramePr>
        <p:xfrm>
          <a:off x="381000" y="2846388"/>
          <a:ext cx="8382000" cy="2674937"/>
        </p:xfrm>
        <a:graphic>
          <a:graphicData uri="http://schemas.openxmlformats.org/presentationml/2006/ole">
            <mc:AlternateContent xmlns:mc="http://schemas.openxmlformats.org/markup-compatibility/2006">
              <mc:Choice xmlns:v="urn:schemas-microsoft-com:vml" Requires="v">
                <p:oleObj name="Worksheet" r:id="rId3" imgW="7323672" imgH="2277533" progId="Excel.Sheet.8">
                  <p:embed/>
                </p:oleObj>
              </mc:Choice>
              <mc:Fallback>
                <p:oleObj name="Worksheet" r:id="rId3" imgW="7323672" imgH="2277533" progId="Excel.Sheet.8">
                  <p:embed/>
                  <p:pic>
                    <p:nvPicPr>
                      <p:cNvPr id="18" name="Object 4"/>
                      <p:cNvPicPr>
                        <a:picLocks noChangeAspect="1" noChangeArrowheads="1"/>
                      </p:cNvPicPr>
                      <p:nvPr/>
                    </p:nvPicPr>
                    <p:blipFill>
                      <a:blip r:embed="rId4"/>
                      <a:srcRect/>
                      <a:stretch>
                        <a:fillRect/>
                      </a:stretch>
                    </p:blipFill>
                    <p:spPr bwMode="auto">
                      <a:xfrm>
                        <a:off x="381000" y="2846388"/>
                        <a:ext cx="8382000" cy="2674937"/>
                      </a:xfrm>
                      <a:prstGeom prst="rect">
                        <a:avLst/>
                      </a:prstGeom>
                      <a:solidFill>
                        <a:srgbClr val="FBF5C9"/>
                      </a:solidFill>
                      <a:ln w="28575">
                        <a:solidFill>
                          <a:schemeClr val="tx1"/>
                        </a:solidFill>
                        <a:miter lim="800000"/>
                        <a:headEnd/>
                        <a:tailEnd/>
                      </a:ln>
                      <a:effectLst/>
                    </p:spPr>
                  </p:pic>
                </p:oleObj>
              </mc:Fallback>
            </mc:AlternateContent>
          </a:graphicData>
        </a:graphic>
      </p:graphicFrame>
      <p:sp>
        <p:nvSpPr>
          <p:cNvPr id="19" name="Rectangle 8"/>
          <p:cNvSpPr>
            <a:spLocks noChangeArrowheads="1"/>
          </p:cNvSpPr>
          <p:nvPr/>
        </p:nvSpPr>
        <p:spPr bwMode="auto">
          <a:xfrm>
            <a:off x="4572000" y="4824465"/>
            <a:ext cx="838200"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0" name="Rectangle 8"/>
          <p:cNvSpPr>
            <a:spLocks noChangeArrowheads="1"/>
          </p:cNvSpPr>
          <p:nvPr/>
        </p:nvSpPr>
        <p:spPr bwMode="auto">
          <a:xfrm>
            <a:off x="4572000" y="5134581"/>
            <a:ext cx="838200"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1" name="Rectangle 8"/>
          <p:cNvSpPr>
            <a:spLocks noChangeArrowheads="1"/>
          </p:cNvSpPr>
          <p:nvPr/>
        </p:nvSpPr>
        <p:spPr bwMode="auto">
          <a:xfrm>
            <a:off x="5628168" y="4827180"/>
            <a:ext cx="838200"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2" name="Rectangle 8"/>
          <p:cNvSpPr>
            <a:spLocks noChangeArrowheads="1"/>
          </p:cNvSpPr>
          <p:nvPr/>
        </p:nvSpPr>
        <p:spPr bwMode="auto">
          <a:xfrm>
            <a:off x="5628168" y="5137296"/>
            <a:ext cx="838200"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3" name="Rectangle 8"/>
          <p:cNvSpPr>
            <a:spLocks noChangeArrowheads="1"/>
          </p:cNvSpPr>
          <p:nvPr/>
        </p:nvSpPr>
        <p:spPr bwMode="auto">
          <a:xfrm>
            <a:off x="6629400" y="4829781"/>
            <a:ext cx="838200"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4" name="Rectangle 8"/>
          <p:cNvSpPr>
            <a:spLocks noChangeArrowheads="1"/>
          </p:cNvSpPr>
          <p:nvPr/>
        </p:nvSpPr>
        <p:spPr bwMode="auto">
          <a:xfrm>
            <a:off x="6629400" y="5139897"/>
            <a:ext cx="838200"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5" name="Rectangle 8"/>
          <p:cNvSpPr>
            <a:spLocks noChangeArrowheads="1"/>
          </p:cNvSpPr>
          <p:nvPr/>
        </p:nvSpPr>
        <p:spPr bwMode="auto">
          <a:xfrm>
            <a:off x="7620000" y="4835097"/>
            <a:ext cx="1014222"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26" name="Rectangle 8"/>
          <p:cNvSpPr>
            <a:spLocks noChangeArrowheads="1"/>
          </p:cNvSpPr>
          <p:nvPr/>
        </p:nvSpPr>
        <p:spPr bwMode="auto">
          <a:xfrm>
            <a:off x="7620000" y="5145213"/>
            <a:ext cx="1014222" cy="286251"/>
          </a:xfrm>
          <a:prstGeom prst="rect">
            <a:avLst/>
          </a:prstGeom>
          <a:solidFill>
            <a:schemeClr val="bg1"/>
          </a:solidFill>
          <a:ln w="1905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Tree>
    <p:extLst>
      <p:ext uri="{BB962C8B-B14F-4D97-AF65-F5344CB8AC3E}">
        <p14:creationId xmlns:p14="http://schemas.microsoft.com/office/powerpoint/2010/main" val="19414492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21"/>
                                        </p:tgtEl>
                                      </p:cBhvr>
                                    </p:animEffect>
                                    <p:set>
                                      <p:cBhvr>
                                        <p:cTn id="17" dur="1" fill="hold">
                                          <p:stCondLst>
                                            <p:cond delay="499"/>
                                          </p:stCondLst>
                                        </p:cTn>
                                        <p:tgtEl>
                                          <p:spTgt spid="2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grpId="0" nodeType="clickEffect">
                                  <p:stCondLst>
                                    <p:cond delay="0"/>
                                  </p:stCondLst>
                                  <p:childTnLst>
                                    <p:animEffect transition="out" filter="wipe(left)">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grpId="0" nodeType="clickEffect">
                                  <p:stCondLst>
                                    <p:cond delay="0"/>
                                  </p:stCondLst>
                                  <p:childTnLst>
                                    <p:animEffect transition="out" filter="wipe(left)">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grpId="0" nodeType="clickEffect">
                                  <p:stCondLst>
                                    <p:cond delay="0"/>
                                  </p:stCondLst>
                                  <p:childTnLst>
                                    <p:animEffect transition="out" filter="wipe(left)">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grpId="0" nodeType="clickEffect">
                                  <p:stCondLst>
                                    <p:cond delay="0"/>
                                  </p:stCondLst>
                                  <p:childTnLst>
                                    <p:animEffect transition="out" filter="wipe(left)">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a:spLocks noGrp="1" noChangeArrowheads="1"/>
          </p:cNvSpPr>
          <p:nvPr>
            <p:ph type="title" idx="4294967295"/>
          </p:nvPr>
        </p:nvSpPr>
        <p:spPr>
          <a:xfrm>
            <a:off x="0" y="304800"/>
            <a:ext cx="23622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ctr" anchorCtr="0" compatLnSpc="1">
            <a:prstTxWarp prst="textNoShape">
              <a:avLst/>
            </a:prstTxWarp>
            <a:normAutofit fontScale="90000"/>
          </a:bodyPr>
          <a:lstStyle/>
          <a:p>
            <a:pPr marL="0" algn="l"/>
            <a:r>
              <a:rPr lang="en-US" sz="3200" i="0" kern="1200" dirty="0">
                <a:solidFill>
                  <a:schemeClr val="tx1"/>
                </a:solidFill>
                <a:effectLst/>
                <a:latin typeface="Liberation Sans" panose="020B0604020202020204" pitchFamily="34" charset="0"/>
                <a:ea typeface="+mn-ea"/>
                <a:cs typeface="+mn-cs"/>
              </a:rPr>
              <a:t>LCNRV</a:t>
            </a:r>
          </a:p>
        </p:txBody>
      </p:sp>
      <p:sp>
        <p:nvSpPr>
          <p:cNvPr id="16" name="Line 16"/>
          <p:cNvSpPr>
            <a:spLocks noChangeShapeType="1"/>
          </p:cNvSpPr>
          <p:nvPr/>
        </p:nvSpPr>
        <p:spPr bwMode="auto">
          <a:xfrm>
            <a:off x="381000" y="9906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14"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7" name="Text Box 2"/>
          <p:cNvSpPr txBox="1">
            <a:spLocks noChangeArrowheads="1"/>
          </p:cNvSpPr>
          <p:nvPr/>
        </p:nvSpPr>
        <p:spPr bwMode="auto">
          <a:xfrm>
            <a:off x="609600" y="1143000"/>
            <a:ext cx="8153400" cy="14818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15000"/>
              </a:lnSpc>
              <a:spcBef>
                <a:spcPct val="30000"/>
              </a:spcBef>
              <a:buSzPct val="80000"/>
            </a:pPr>
            <a:r>
              <a:rPr lang="en-US" altLang="en-US" sz="2000" dirty="0">
                <a:latin typeface="Liberation Sans" panose="020B0604020202020204" pitchFamily="34" charset="0"/>
              </a:rPr>
              <a:t>Instructions:</a:t>
            </a:r>
            <a:r>
              <a:rPr lang="en-US" altLang="en-US" sz="2000" b="0" dirty="0">
                <a:latin typeface="Liberation Sans" panose="020B0604020202020204" pitchFamily="34" charset="0"/>
              </a:rPr>
              <a:t> At what amount should the four desks appear in the company’s December 31, 2019, inventory, assuming that the company has adopted a lower-of-FIFO-cost-or-net realizable value approach for valuation of inventories on an individual-item basis?</a:t>
            </a:r>
          </a:p>
        </p:txBody>
      </p:sp>
      <p:graphicFrame>
        <p:nvGraphicFramePr>
          <p:cNvPr id="18" name="Object 4"/>
          <p:cNvGraphicFramePr>
            <a:graphicFrameLocks noChangeAspect="1"/>
          </p:cNvGraphicFramePr>
          <p:nvPr/>
        </p:nvGraphicFramePr>
        <p:xfrm>
          <a:off x="381000" y="2846388"/>
          <a:ext cx="8382000" cy="2674937"/>
        </p:xfrm>
        <a:graphic>
          <a:graphicData uri="http://schemas.openxmlformats.org/presentationml/2006/ole">
            <mc:AlternateContent xmlns:mc="http://schemas.openxmlformats.org/markup-compatibility/2006">
              <mc:Choice xmlns:v="urn:schemas-microsoft-com:vml" Requires="v">
                <p:oleObj name="Worksheet" r:id="rId3" imgW="7323672" imgH="2277533" progId="Excel.Sheet.8">
                  <p:embed/>
                </p:oleObj>
              </mc:Choice>
              <mc:Fallback>
                <p:oleObj name="Worksheet" r:id="rId3" imgW="7323672" imgH="2277533" progId="Excel.Sheet.8">
                  <p:embed/>
                  <p:pic>
                    <p:nvPicPr>
                      <p:cNvPr id="18" name="Object 4"/>
                      <p:cNvPicPr>
                        <a:picLocks noChangeAspect="1" noChangeArrowheads="1"/>
                      </p:cNvPicPr>
                      <p:nvPr/>
                    </p:nvPicPr>
                    <p:blipFill>
                      <a:blip r:embed="rId4"/>
                      <a:srcRect/>
                      <a:stretch>
                        <a:fillRect/>
                      </a:stretch>
                    </p:blipFill>
                    <p:spPr bwMode="auto">
                      <a:xfrm>
                        <a:off x="381000" y="2846388"/>
                        <a:ext cx="8382000" cy="2674937"/>
                      </a:xfrm>
                      <a:prstGeom prst="rect">
                        <a:avLst/>
                      </a:prstGeom>
                      <a:solidFill>
                        <a:srgbClr val="FBF5C9"/>
                      </a:solidFill>
                      <a:ln w="28575">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3115710388"/>
      </p:ext>
    </p:extLst>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1654370" y="746398"/>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013098"/>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2</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Explain how to report and analyze inventory.</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5744164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609600" y="1981200"/>
            <a:ext cx="7758113" cy="464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900" b="1">
                <a:solidFill>
                  <a:schemeClr val="folHlink"/>
                </a:solidFill>
                <a:latin typeface="Comic Sans MS" pitchFamily="66" charset="0"/>
              </a:defRPr>
            </a:lvl1pPr>
            <a:lvl2pPr marL="742950" indent="-285750">
              <a:defRPr sz="1900" b="1">
                <a:solidFill>
                  <a:schemeClr val="folHlink"/>
                </a:solidFill>
                <a:latin typeface="Comic Sans MS" pitchFamily="66" charset="0"/>
              </a:defRPr>
            </a:lvl2pPr>
            <a:lvl3pPr marL="1143000" indent="-228600">
              <a:defRPr sz="1900" b="1">
                <a:solidFill>
                  <a:schemeClr val="folHlink"/>
                </a:solidFill>
                <a:latin typeface="Comic Sans MS" pitchFamily="66" charset="0"/>
              </a:defRPr>
            </a:lvl3pPr>
            <a:lvl4pPr marL="1600200" indent="-228600">
              <a:defRPr sz="1900" b="1">
                <a:solidFill>
                  <a:schemeClr val="folHlink"/>
                </a:solidFill>
                <a:latin typeface="Comic Sans MS" pitchFamily="66" charset="0"/>
              </a:defRPr>
            </a:lvl4pPr>
            <a:lvl5pPr marL="2057400" indent="-228600">
              <a:defRPr sz="1900" b="1">
                <a:solidFill>
                  <a:schemeClr val="folHlink"/>
                </a:solidFill>
                <a:latin typeface="Comic Sans MS" pitchFamily="66" charset="0"/>
              </a:defRPr>
            </a:lvl5pPr>
            <a:lvl6pPr marL="2514600" indent="-228600" algn="ctr" eaLnBrk="0" fontAlgn="base" hangingPunct="0">
              <a:spcBef>
                <a:spcPct val="0"/>
              </a:spcBef>
              <a:spcAft>
                <a:spcPct val="0"/>
              </a:spcAft>
              <a:defRPr sz="1900" b="1">
                <a:solidFill>
                  <a:schemeClr val="folHlink"/>
                </a:solidFill>
                <a:latin typeface="Comic Sans MS" pitchFamily="66" charset="0"/>
              </a:defRPr>
            </a:lvl6pPr>
            <a:lvl7pPr marL="2971800" indent="-228600" algn="ctr" eaLnBrk="0" fontAlgn="base" hangingPunct="0">
              <a:spcBef>
                <a:spcPct val="0"/>
              </a:spcBef>
              <a:spcAft>
                <a:spcPct val="0"/>
              </a:spcAft>
              <a:defRPr sz="1900" b="1">
                <a:solidFill>
                  <a:schemeClr val="folHlink"/>
                </a:solidFill>
                <a:latin typeface="Comic Sans MS" pitchFamily="66" charset="0"/>
              </a:defRPr>
            </a:lvl7pPr>
            <a:lvl8pPr marL="3429000" indent="-228600" algn="ctr" eaLnBrk="0" fontAlgn="base" hangingPunct="0">
              <a:spcBef>
                <a:spcPct val="0"/>
              </a:spcBef>
              <a:spcAft>
                <a:spcPct val="0"/>
              </a:spcAft>
              <a:defRPr sz="1900" b="1">
                <a:solidFill>
                  <a:schemeClr val="folHlink"/>
                </a:solidFill>
                <a:latin typeface="Comic Sans MS" pitchFamily="66" charset="0"/>
              </a:defRPr>
            </a:lvl8pPr>
            <a:lvl9pPr marL="3886200" indent="-228600" algn="ctr" eaLnBrk="0" fontAlgn="base" hangingPunct="0">
              <a:spcBef>
                <a:spcPct val="0"/>
              </a:spcBef>
              <a:spcAft>
                <a:spcPct val="0"/>
              </a:spcAft>
              <a:defRPr sz="1900" b="1">
                <a:solidFill>
                  <a:schemeClr val="folHlink"/>
                </a:solidFill>
                <a:latin typeface="Comic Sans MS" pitchFamily="66" charset="0"/>
              </a:defRPr>
            </a:lvl9pPr>
          </a:lstStyle>
          <a:p>
            <a:pPr algn="l">
              <a:lnSpc>
                <a:spcPct val="110000"/>
              </a:lnSpc>
              <a:spcBef>
                <a:spcPct val="30000"/>
              </a:spcBef>
              <a:spcAft>
                <a:spcPct val="20000"/>
              </a:spcAft>
              <a:buSzPct val="80000"/>
            </a:pPr>
            <a:r>
              <a:rPr lang="en-US" altLang="en-US" sz="2200" b="0" dirty="0">
                <a:solidFill>
                  <a:schemeClr val="tx1"/>
                </a:solidFill>
                <a:latin typeface="Liberation Sans" panose="020B0604020202020204" pitchFamily="34" charset="0"/>
              </a:rPr>
              <a:t>Accounting standards require disclosure of:</a:t>
            </a:r>
          </a:p>
        </p:txBody>
      </p:sp>
      <p:sp>
        <p:nvSpPr>
          <p:cNvPr id="912387" name="Rectangle 3"/>
          <p:cNvSpPr>
            <a:spLocks noGrp="1" noChangeArrowheads="1"/>
          </p:cNvSpPr>
          <p:nvPr>
            <p:ph type="title" idx="4294967295"/>
          </p:nvPr>
        </p:nvSpPr>
        <p:spPr bwMode="auto">
          <a:xfrm>
            <a:off x="0" y="381000"/>
            <a:ext cx="5715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ctr" anchorCtr="0" compatLnSpc="1">
            <a:prstTxWarp prst="textNoShape">
              <a:avLst/>
            </a:prstTxWarp>
            <a:normAutofit fontScale="90000"/>
          </a:bodyPr>
          <a:lstStyle/>
          <a:p>
            <a:pPr marL="0" algn="l"/>
            <a:r>
              <a:rPr lang="en-US" sz="3200" i="0" kern="1200" dirty="0">
                <a:solidFill>
                  <a:schemeClr val="tx1"/>
                </a:solidFill>
                <a:effectLst/>
                <a:latin typeface="Liberation Sans" panose="020B0604020202020204" pitchFamily="34" charset="0"/>
                <a:ea typeface="+mn-ea"/>
                <a:cs typeface="+mn-cs"/>
              </a:rPr>
              <a:t>Presentation and Analysis</a:t>
            </a:r>
          </a:p>
        </p:txBody>
      </p:sp>
      <p:sp>
        <p:nvSpPr>
          <p:cNvPr id="52229" name="Text Box 5"/>
          <p:cNvSpPr txBox="1">
            <a:spLocks noChangeArrowheads="1"/>
          </p:cNvSpPr>
          <p:nvPr/>
        </p:nvSpPr>
        <p:spPr bwMode="auto">
          <a:xfrm>
            <a:off x="609600" y="1371600"/>
            <a:ext cx="75438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900" b="1">
                <a:solidFill>
                  <a:schemeClr val="folHlink"/>
                </a:solidFill>
                <a:latin typeface="Comic Sans MS" pitchFamily="66" charset="0"/>
              </a:defRPr>
            </a:lvl1pPr>
            <a:lvl2pPr marL="742950" indent="-285750">
              <a:defRPr sz="1900" b="1">
                <a:solidFill>
                  <a:schemeClr val="folHlink"/>
                </a:solidFill>
                <a:latin typeface="Comic Sans MS" pitchFamily="66" charset="0"/>
              </a:defRPr>
            </a:lvl2pPr>
            <a:lvl3pPr marL="1143000" indent="-228600">
              <a:defRPr sz="1900" b="1">
                <a:solidFill>
                  <a:schemeClr val="folHlink"/>
                </a:solidFill>
                <a:latin typeface="Comic Sans MS" pitchFamily="66" charset="0"/>
              </a:defRPr>
            </a:lvl3pPr>
            <a:lvl4pPr marL="1600200" indent="-228600">
              <a:defRPr sz="1900" b="1">
                <a:solidFill>
                  <a:schemeClr val="folHlink"/>
                </a:solidFill>
                <a:latin typeface="Comic Sans MS" pitchFamily="66" charset="0"/>
              </a:defRPr>
            </a:lvl4pPr>
            <a:lvl5pPr marL="2057400" indent="-228600">
              <a:defRPr sz="1900" b="1">
                <a:solidFill>
                  <a:schemeClr val="folHlink"/>
                </a:solidFill>
                <a:latin typeface="Comic Sans MS" pitchFamily="66" charset="0"/>
              </a:defRPr>
            </a:lvl5pPr>
            <a:lvl6pPr marL="2514600" indent="-228600" algn="ctr" eaLnBrk="0" fontAlgn="base" hangingPunct="0">
              <a:spcBef>
                <a:spcPct val="0"/>
              </a:spcBef>
              <a:spcAft>
                <a:spcPct val="0"/>
              </a:spcAft>
              <a:defRPr sz="1900" b="1">
                <a:solidFill>
                  <a:schemeClr val="folHlink"/>
                </a:solidFill>
                <a:latin typeface="Comic Sans MS" pitchFamily="66" charset="0"/>
              </a:defRPr>
            </a:lvl6pPr>
            <a:lvl7pPr marL="2971800" indent="-228600" algn="ctr" eaLnBrk="0" fontAlgn="base" hangingPunct="0">
              <a:spcBef>
                <a:spcPct val="0"/>
              </a:spcBef>
              <a:spcAft>
                <a:spcPct val="0"/>
              </a:spcAft>
              <a:defRPr sz="1900" b="1">
                <a:solidFill>
                  <a:schemeClr val="folHlink"/>
                </a:solidFill>
                <a:latin typeface="Comic Sans MS" pitchFamily="66" charset="0"/>
              </a:defRPr>
            </a:lvl7pPr>
            <a:lvl8pPr marL="3429000" indent="-228600" algn="ctr" eaLnBrk="0" fontAlgn="base" hangingPunct="0">
              <a:spcBef>
                <a:spcPct val="0"/>
              </a:spcBef>
              <a:spcAft>
                <a:spcPct val="0"/>
              </a:spcAft>
              <a:defRPr sz="1900" b="1">
                <a:solidFill>
                  <a:schemeClr val="folHlink"/>
                </a:solidFill>
                <a:latin typeface="Comic Sans MS" pitchFamily="66" charset="0"/>
              </a:defRPr>
            </a:lvl8pPr>
            <a:lvl9pPr marL="3886200" indent="-228600" algn="ctr" eaLnBrk="0" fontAlgn="base" hangingPunct="0">
              <a:spcBef>
                <a:spcPct val="0"/>
              </a:spcBef>
              <a:spcAft>
                <a:spcPct val="0"/>
              </a:spcAft>
              <a:defRPr sz="1900" b="1">
                <a:solidFill>
                  <a:schemeClr val="folHlink"/>
                </a:solidFill>
                <a:latin typeface="Comic Sans MS" pitchFamily="66" charset="0"/>
              </a:defRPr>
            </a:lvl9pPr>
          </a:lstStyle>
          <a:p>
            <a:pPr algn="l">
              <a:lnSpc>
                <a:spcPct val="105000"/>
              </a:lnSpc>
              <a:spcBef>
                <a:spcPct val="30000"/>
              </a:spcBef>
              <a:buSzPct val="80000"/>
            </a:pPr>
            <a:r>
              <a:rPr lang="en-US" altLang="en-US" sz="2800" dirty="0">
                <a:solidFill>
                  <a:srgbClr val="CC0000"/>
                </a:solidFill>
                <a:latin typeface="Liberation Sans" panose="020B0604020202020204" pitchFamily="34" charset="0"/>
              </a:rPr>
              <a:t>Presentation of Inventories</a:t>
            </a:r>
          </a:p>
        </p:txBody>
      </p:sp>
      <p:sp>
        <p:nvSpPr>
          <p:cNvPr id="52230" name="Text Box 6"/>
          <p:cNvSpPr txBox="1">
            <a:spLocks noChangeArrowheads="1"/>
          </p:cNvSpPr>
          <p:nvPr/>
        </p:nvSpPr>
        <p:spPr bwMode="auto">
          <a:xfrm>
            <a:off x="609600" y="2517775"/>
            <a:ext cx="8001000" cy="4044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692150" indent="-457200" algn="l">
              <a:lnSpc>
                <a:spcPct val="120000"/>
              </a:lnSpc>
              <a:spcBef>
                <a:spcPts val="1200"/>
              </a:spcBef>
              <a:buClr>
                <a:schemeClr val="tx1"/>
              </a:buClr>
              <a:buFont typeface="Comic Sans MS" pitchFamily="66" charset="0"/>
              <a:buAutoNum type="arabicParenR"/>
              <a:defRPr sz="2100" b="0">
                <a:solidFill>
                  <a:schemeClr val="tx1"/>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r>
              <a:rPr lang="en-US" altLang="en-US" dirty="0"/>
              <a:t>Accounting policies adopted in measuring inventories, including the cost formula used (weighted-average, FIFO).</a:t>
            </a:r>
          </a:p>
          <a:p>
            <a:r>
              <a:rPr lang="en-US" altLang="en-US" dirty="0"/>
              <a:t>Total carrying amount of inventories and the carrying amount in classifications (merchandise, production supplies, raw materials, work in progress, and finished goods).</a:t>
            </a:r>
          </a:p>
          <a:p>
            <a:r>
              <a:rPr lang="en-US" altLang="en-US" dirty="0"/>
              <a:t>Carrying amount of inventories carried at fair value less costs to sell. </a:t>
            </a:r>
          </a:p>
          <a:p>
            <a:r>
              <a:rPr lang="en-US" altLang="en-US" dirty="0"/>
              <a:t>Amount of inventories recognized as an expense during the period.</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8"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animEffect transition="in" filter="wipe(left)">
                                      <p:cBhvr>
                                        <p:cTn id="7" dur="500"/>
                                        <p:tgtEl>
                                          <p:spTgt spid="522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30">
                                            <p:txEl>
                                              <p:pRg st="1" end="1"/>
                                            </p:txEl>
                                          </p:spTgt>
                                        </p:tgtEl>
                                        <p:attrNameLst>
                                          <p:attrName>style.visibility</p:attrName>
                                        </p:attrNameLst>
                                      </p:cBhvr>
                                      <p:to>
                                        <p:strVal val="visible"/>
                                      </p:to>
                                    </p:set>
                                    <p:animEffect transition="in" filter="wipe(left)">
                                      <p:cBhvr>
                                        <p:cTn id="12" dur="500"/>
                                        <p:tgtEl>
                                          <p:spTgt spid="522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30">
                                            <p:txEl>
                                              <p:pRg st="2" end="2"/>
                                            </p:txEl>
                                          </p:spTgt>
                                        </p:tgtEl>
                                        <p:attrNameLst>
                                          <p:attrName>style.visibility</p:attrName>
                                        </p:attrNameLst>
                                      </p:cBhvr>
                                      <p:to>
                                        <p:strVal val="visible"/>
                                      </p:to>
                                    </p:set>
                                    <p:animEffect transition="in" filter="wipe(left)">
                                      <p:cBhvr>
                                        <p:cTn id="17" dur="500"/>
                                        <p:tgtEl>
                                          <p:spTgt spid="522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0">
                                            <p:txEl>
                                              <p:pRg st="3" end="3"/>
                                            </p:txEl>
                                          </p:spTgt>
                                        </p:tgtEl>
                                        <p:attrNameLst>
                                          <p:attrName>style.visibility</p:attrName>
                                        </p:attrNameLst>
                                      </p:cBhvr>
                                      <p:to>
                                        <p:strVal val="visible"/>
                                      </p:to>
                                    </p:set>
                                    <p:animEffect transition="in" filter="wipe(left)">
                                      <p:cBhvr>
                                        <p:cTn id="22" dur="500"/>
                                        <p:tgtEl>
                                          <p:spTgt spid="522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Text Box 5"/>
          <p:cNvSpPr txBox="1">
            <a:spLocks noChangeArrowheads="1"/>
          </p:cNvSpPr>
          <p:nvPr/>
        </p:nvSpPr>
        <p:spPr bwMode="auto">
          <a:xfrm>
            <a:off x="609600" y="1371600"/>
            <a:ext cx="7543800" cy="5187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900" b="1">
                <a:solidFill>
                  <a:schemeClr val="folHlink"/>
                </a:solidFill>
                <a:latin typeface="Comic Sans MS" pitchFamily="66" charset="0"/>
              </a:defRPr>
            </a:lvl1pPr>
            <a:lvl2pPr marL="742950" indent="-285750">
              <a:defRPr sz="1900" b="1">
                <a:solidFill>
                  <a:schemeClr val="folHlink"/>
                </a:solidFill>
                <a:latin typeface="Comic Sans MS" pitchFamily="66" charset="0"/>
              </a:defRPr>
            </a:lvl2pPr>
            <a:lvl3pPr marL="1143000" indent="-228600">
              <a:defRPr sz="1900" b="1">
                <a:solidFill>
                  <a:schemeClr val="folHlink"/>
                </a:solidFill>
                <a:latin typeface="Comic Sans MS" pitchFamily="66" charset="0"/>
              </a:defRPr>
            </a:lvl3pPr>
            <a:lvl4pPr marL="1600200" indent="-228600">
              <a:defRPr sz="1900" b="1">
                <a:solidFill>
                  <a:schemeClr val="folHlink"/>
                </a:solidFill>
                <a:latin typeface="Comic Sans MS" pitchFamily="66" charset="0"/>
              </a:defRPr>
            </a:lvl4pPr>
            <a:lvl5pPr marL="2057400" indent="-228600">
              <a:defRPr sz="1900" b="1">
                <a:solidFill>
                  <a:schemeClr val="folHlink"/>
                </a:solidFill>
                <a:latin typeface="Comic Sans MS" pitchFamily="66" charset="0"/>
              </a:defRPr>
            </a:lvl5pPr>
            <a:lvl6pPr marL="2514600" indent="-228600" algn="ctr" eaLnBrk="0" fontAlgn="base" hangingPunct="0">
              <a:spcBef>
                <a:spcPct val="0"/>
              </a:spcBef>
              <a:spcAft>
                <a:spcPct val="0"/>
              </a:spcAft>
              <a:defRPr sz="1900" b="1">
                <a:solidFill>
                  <a:schemeClr val="folHlink"/>
                </a:solidFill>
                <a:latin typeface="Comic Sans MS" pitchFamily="66" charset="0"/>
              </a:defRPr>
            </a:lvl6pPr>
            <a:lvl7pPr marL="2971800" indent="-228600" algn="ctr" eaLnBrk="0" fontAlgn="base" hangingPunct="0">
              <a:spcBef>
                <a:spcPct val="0"/>
              </a:spcBef>
              <a:spcAft>
                <a:spcPct val="0"/>
              </a:spcAft>
              <a:defRPr sz="1900" b="1">
                <a:solidFill>
                  <a:schemeClr val="folHlink"/>
                </a:solidFill>
                <a:latin typeface="Comic Sans MS" pitchFamily="66" charset="0"/>
              </a:defRPr>
            </a:lvl7pPr>
            <a:lvl8pPr marL="3429000" indent="-228600" algn="ctr" eaLnBrk="0" fontAlgn="base" hangingPunct="0">
              <a:spcBef>
                <a:spcPct val="0"/>
              </a:spcBef>
              <a:spcAft>
                <a:spcPct val="0"/>
              </a:spcAft>
              <a:defRPr sz="1900" b="1">
                <a:solidFill>
                  <a:schemeClr val="folHlink"/>
                </a:solidFill>
                <a:latin typeface="Comic Sans MS" pitchFamily="66" charset="0"/>
              </a:defRPr>
            </a:lvl8pPr>
            <a:lvl9pPr marL="3886200" indent="-228600" algn="ctr" eaLnBrk="0" fontAlgn="base" hangingPunct="0">
              <a:spcBef>
                <a:spcPct val="0"/>
              </a:spcBef>
              <a:spcAft>
                <a:spcPct val="0"/>
              </a:spcAft>
              <a:defRPr sz="1900" b="1">
                <a:solidFill>
                  <a:schemeClr val="folHlink"/>
                </a:solidFill>
                <a:latin typeface="Comic Sans MS" pitchFamily="66" charset="0"/>
              </a:defRPr>
            </a:lvl9pPr>
          </a:lstStyle>
          <a:p>
            <a:pPr algn="l">
              <a:lnSpc>
                <a:spcPct val="105000"/>
              </a:lnSpc>
              <a:spcBef>
                <a:spcPct val="30000"/>
              </a:spcBef>
              <a:buSzPct val="80000"/>
            </a:pPr>
            <a:r>
              <a:rPr lang="en-US" altLang="en-US" sz="2800" dirty="0">
                <a:solidFill>
                  <a:srgbClr val="CC0000"/>
                </a:solidFill>
                <a:latin typeface="Liberation Sans" panose="020B0604020202020204" pitchFamily="34" charset="0"/>
              </a:rPr>
              <a:t>Presentation of Inventories</a:t>
            </a:r>
          </a:p>
        </p:txBody>
      </p:sp>
      <p:sp>
        <p:nvSpPr>
          <p:cNvPr id="53253" name="Text Box 6"/>
          <p:cNvSpPr txBox="1">
            <a:spLocks noChangeArrowheads="1"/>
          </p:cNvSpPr>
          <p:nvPr/>
        </p:nvSpPr>
        <p:spPr bwMode="auto">
          <a:xfrm>
            <a:off x="609600" y="2514600"/>
            <a:ext cx="7696200" cy="35024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marL="692150" indent="-457200" algn="l">
              <a:lnSpc>
                <a:spcPct val="120000"/>
              </a:lnSpc>
              <a:spcBef>
                <a:spcPts val="1200"/>
              </a:spcBef>
              <a:buClr>
                <a:schemeClr val="tx1"/>
              </a:buClr>
              <a:buFont typeface="Comic Sans MS" pitchFamily="66" charset="0"/>
              <a:buAutoNum type="arabicParenR"/>
              <a:defRPr sz="2100" b="0">
                <a:solidFill>
                  <a:schemeClr val="tx1"/>
                </a:solidFill>
                <a:latin typeface="Liberation Sans" panose="020B0604020202020204" pitchFamily="34" charset="0"/>
              </a:defRPr>
            </a:lvl1pPr>
            <a:lvl2pPr marL="742950" indent="-285750"/>
            <a:lvl3pPr marL="1143000" indent="-228600"/>
            <a:lvl4pPr marL="1600200" indent="-228600"/>
            <a:lvl5pPr marL="2057400" indent="-228600"/>
            <a:lvl6pPr marL="2514600" indent="-228600" algn="ctr" eaLnBrk="0" fontAlgn="base" hangingPunct="0">
              <a:spcBef>
                <a:spcPct val="0"/>
              </a:spcBef>
              <a:spcAft>
                <a:spcPct val="0"/>
              </a:spcAft>
            </a:lvl6pPr>
            <a:lvl7pPr marL="2971800" indent="-228600" algn="ctr" eaLnBrk="0" fontAlgn="base" hangingPunct="0">
              <a:spcBef>
                <a:spcPct val="0"/>
              </a:spcBef>
              <a:spcAft>
                <a:spcPct val="0"/>
              </a:spcAft>
            </a:lvl7pPr>
            <a:lvl8pPr marL="3429000" indent="-228600" algn="ctr" eaLnBrk="0" fontAlgn="base" hangingPunct="0">
              <a:spcBef>
                <a:spcPct val="0"/>
              </a:spcBef>
              <a:spcAft>
                <a:spcPct val="0"/>
              </a:spcAft>
            </a:lvl8pPr>
            <a:lvl9pPr marL="3886200" indent="-228600" algn="ctr" eaLnBrk="0" fontAlgn="base" hangingPunct="0">
              <a:spcBef>
                <a:spcPct val="0"/>
              </a:spcBef>
              <a:spcAft>
                <a:spcPct val="0"/>
              </a:spcAft>
            </a:lvl9pPr>
          </a:lstStyle>
          <a:p>
            <a:pPr>
              <a:buFont typeface="+mj-lt"/>
              <a:buAutoNum type="arabicParenR" startAt="5"/>
            </a:pPr>
            <a:r>
              <a:rPr lang="en-US" altLang="en-US" dirty="0"/>
              <a:t>Amount of any write-down of inventories recognized as an expense in the period and the amount of any reversal of write-downs recognized as a reduction of expense in the period.</a:t>
            </a:r>
          </a:p>
          <a:p>
            <a:pPr>
              <a:buAutoNum type="arabicParenR" startAt="5"/>
            </a:pPr>
            <a:r>
              <a:rPr lang="en-US" altLang="en-US" dirty="0"/>
              <a:t>Circumstances or events that led to the reversal of a write-down of inventories.</a:t>
            </a:r>
          </a:p>
          <a:p>
            <a:pPr>
              <a:buAutoNum type="arabicParenR" startAt="5"/>
            </a:pPr>
            <a:r>
              <a:rPr lang="en-US" altLang="en-US" dirty="0"/>
              <a:t>Carrying amount of inventories pledged as security for liabilities, if any.</a:t>
            </a:r>
          </a:p>
        </p:txBody>
      </p:sp>
      <p:sp>
        <p:nvSpPr>
          <p:cNvPr id="7"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53255" name="Text Box 2"/>
          <p:cNvSpPr txBox="1">
            <a:spLocks noChangeArrowheads="1"/>
          </p:cNvSpPr>
          <p:nvPr/>
        </p:nvSpPr>
        <p:spPr bwMode="auto">
          <a:xfrm>
            <a:off x="609600" y="1981200"/>
            <a:ext cx="7758113" cy="4647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900" b="1">
                <a:solidFill>
                  <a:schemeClr val="folHlink"/>
                </a:solidFill>
                <a:latin typeface="Comic Sans MS" pitchFamily="66" charset="0"/>
              </a:defRPr>
            </a:lvl1pPr>
            <a:lvl2pPr marL="742950" indent="-285750">
              <a:defRPr sz="1900" b="1">
                <a:solidFill>
                  <a:schemeClr val="folHlink"/>
                </a:solidFill>
                <a:latin typeface="Comic Sans MS" pitchFamily="66" charset="0"/>
              </a:defRPr>
            </a:lvl2pPr>
            <a:lvl3pPr marL="1143000" indent="-228600">
              <a:defRPr sz="1900" b="1">
                <a:solidFill>
                  <a:schemeClr val="folHlink"/>
                </a:solidFill>
                <a:latin typeface="Comic Sans MS" pitchFamily="66" charset="0"/>
              </a:defRPr>
            </a:lvl3pPr>
            <a:lvl4pPr marL="1600200" indent="-228600">
              <a:defRPr sz="1900" b="1">
                <a:solidFill>
                  <a:schemeClr val="folHlink"/>
                </a:solidFill>
                <a:latin typeface="Comic Sans MS" pitchFamily="66" charset="0"/>
              </a:defRPr>
            </a:lvl4pPr>
            <a:lvl5pPr marL="2057400" indent="-228600">
              <a:defRPr sz="1900" b="1">
                <a:solidFill>
                  <a:schemeClr val="folHlink"/>
                </a:solidFill>
                <a:latin typeface="Comic Sans MS" pitchFamily="66" charset="0"/>
              </a:defRPr>
            </a:lvl5pPr>
            <a:lvl6pPr marL="2514600" indent="-228600" algn="ctr" eaLnBrk="0" fontAlgn="base" hangingPunct="0">
              <a:spcBef>
                <a:spcPct val="0"/>
              </a:spcBef>
              <a:spcAft>
                <a:spcPct val="0"/>
              </a:spcAft>
              <a:defRPr sz="1900" b="1">
                <a:solidFill>
                  <a:schemeClr val="folHlink"/>
                </a:solidFill>
                <a:latin typeface="Comic Sans MS" pitchFamily="66" charset="0"/>
              </a:defRPr>
            </a:lvl6pPr>
            <a:lvl7pPr marL="2971800" indent="-228600" algn="ctr" eaLnBrk="0" fontAlgn="base" hangingPunct="0">
              <a:spcBef>
                <a:spcPct val="0"/>
              </a:spcBef>
              <a:spcAft>
                <a:spcPct val="0"/>
              </a:spcAft>
              <a:defRPr sz="1900" b="1">
                <a:solidFill>
                  <a:schemeClr val="folHlink"/>
                </a:solidFill>
                <a:latin typeface="Comic Sans MS" pitchFamily="66" charset="0"/>
              </a:defRPr>
            </a:lvl7pPr>
            <a:lvl8pPr marL="3429000" indent="-228600" algn="ctr" eaLnBrk="0" fontAlgn="base" hangingPunct="0">
              <a:spcBef>
                <a:spcPct val="0"/>
              </a:spcBef>
              <a:spcAft>
                <a:spcPct val="0"/>
              </a:spcAft>
              <a:defRPr sz="1900" b="1">
                <a:solidFill>
                  <a:schemeClr val="folHlink"/>
                </a:solidFill>
                <a:latin typeface="Comic Sans MS" pitchFamily="66" charset="0"/>
              </a:defRPr>
            </a:lvl8pPr>
            <a:lvl9pPr marL="3886200" indent="-228600" algn="ctr" eaLnBrk="0" fontAlgn="base" hangingPunct="0">
              <a:spcBef>
                <a:spcPct val="0"/>
              </a:spcBef>
              <a:spcAft>
                <a:spcPct val="0"/>
              </a:spcAft>
              <a:defRPr sz="1900" b="1">
                <a:solidFill>
                  <a:schemeClr val="folHlink"/>
                </a:solidFill>
                <a:latin typeface="Comic Sans MS" pitchFamily="66" charset="0"/>
              </a:defRPr>
            </a:lvl9pPr>
          </a:lstStyle>
          <a:p>
            <a:pPr algn="l">
              <a:lnSpc>
                <a:spcPct val="110000"/>
              </a:lnSpc>
              <a:spcBef>
                <a:spcPct val="30000"/>
              </a:spcBef>
              <a:spcAft>
                <a:spcPct val="20000"/>
              </a:spcAft>
              <a:buSzPct val="80000"/>
            </a:pPr>
            <a:r>
              <a:rPr lang="en-US" altLang="en-US" sz="2200" b="0" dirty="0">
                <a:solidFill>
                  <a:schemeClr val="tx1"/>
                </a:solidFill>
                <a:latin typeface="Liberation Sans" panose="020B0604020202020204" pitchFamily="34" charset="0"/>
              </a:rPr>
              <a:t>Accounting standards require disclosure of:</a:t>
            </a:r>
          </a:p>
        </p:txBody>
      </p:sp>
      <p:sp>
        <p:nvSpPr>
          <p:cNvPr id="9"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5</a:t>
            </a:r>
          </a:p>
        </p:txBody>
      </p:sp>
      <p:sp>
        <p:nvSpPr>
          <p:cNvPr id="10" name="Rectangle 3"/>
          <p:cNvSpPr txBox="1">
            <a:spLocks noChangeArrowheads="1"/>
          </p:cNvSpPr>
          <p:nvPr/>
        </p:nvSpPr>
        <p:spPr bwMode="auto">
          <a:xfrm>
            <a:off x="609600" y="381000"/>
            <a:ext cx="5715000" cy="56038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ctr" anchorCtr="0" compatLnSpc="1">
            <a:prstTxWarp prst="textNoShape">
              <a:avLst/>
            </a:prstTxWarp>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algn="l"/>
            <a:r>
              <a:rPr lang="en-US" sz="3200" i="0" kern="1200" dirty="0">
                <a:solidFill>
                  <a:schemeClr val="tx1"/>
                </a:solidFill>
                <a:effectLst/>
                <a:latin typeface="Liberation Sans" panose="020B0604020202020204" pitchFamily="34" charset="0"/>
                <a:ea typeface="+mn-ea"/>
                <a:cs typeface="+mn-cs"/>
              </a:rPr>
              <a:t>Presentation and Analysis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253">
                                            <p:txEl>
                                              <p:pRg st="0" end="0"/>
                                            </p:txEl>
                                          </p:spTgt>
                                        </p:tgtEl>
                                        <p:attrNameLst>
                                          <p:attrName>style.visibility</p:attrName>
                                        </p:attrNameLst>
                                      </p:cBhvr>
                                      <p:to>
                                        <p:strVal val="visible"/>
                                      </p:to>
                                    </p:set>
                                    <p:animEffect transition="in" filter="wipe(left)">
                                      <p:cBhvr>
                                        <p:cTn id="7" dur="500"/>
                                        <p:tgtEl>
                                          <p:spTgt spid="532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3">
                                            <p:txEl>
                                              <p:pRg st="1" end="1"/>
                                            </p:txEl>
                                          </p:spTgt>
                                        </p:tgtEl>
                                        <p:attrNameLst>
                                          <p:attrName>style.visibility</p:attrName>
                                        </p:attrNameLst>
                                      </p:cBhvr>
                                      <p:to>
                                        <p:strVal val="visible"/>
                                      </p:to>
                                    </p:set>
                                    <p:animEffect transition="in" filter="wipe(left)">
                                      <p:cBhvr>
                                        <p:cTn id="12" dur="500"/>
                                        <p:tgtEl>
                                          <p:spTgt spid="532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253">
                                            <p:txEl>
                                              <p:pRg st="2" end="2"/>
                                            </p:txEl>
                                          </p:spTgt>
                                        </p:tgtEl>
                                        <p:attrNameLst>
                                          <p:attrName>style.visibility</p:attrName>
                                        </p:attrNameLst>
                                      </p:cBhvr>
                                      <p:to>
                                        <p:strVal val="visible"/>
                                      </p:to>
                                    </p:set>
                                    <p:animEffect transition="in" filter="wipe(left)">
                                      <p:cBhvr>
                                        <p:cTn id="17" dur="500"/>
                                        <p:tgtEl>
                                          <p:spTgt spid="532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3"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145389-448A-244E-AB5D-3601E0DCD5B8}"/>
              </a:ext>
            </a:extLst>
          </p:cNvPr>
          <p:cNvPicPr>
            <a:picLocks noChangeAspect="1"/>
          </p:cNvPicPr>
          <p:nvPr/>
        </p:nvPicPr>
        <p:blipFill>
          <a:blip r:embed="rId2"/>
          <a:stretch>
            <a:fillRect/>
          </a:stretch>
        </p:blipFill>
        <p:spPr>
          <a:xfrm>
            <a:off x="353568" y="1219200"/>
            <a:ext cx="8763000" cy="4987358"/>
          </a:xfrm>
          <a:prstGeom prst="rect">
            <a:avLst/>
          </a:prstGeom>
        </p:spPr>
      </p:pic>
      <p:pic>
        <p:nvPicPr>
          <p:cNvPr id="4" name="Picture 3">
            <a:extLst>
              <a:ext uri="{FF2B5EF4-FFF2-40B4-BE49-F238E27FC236}">
                <a16:creationId xmlns:a16="http://schemas.microsoft.com/office/drawing/2014/main" id="{FAA5BCE1-B6D2-0647-B853-F9F0169A8A1D}"/>
              </a:ext>
            </a:extLst>
          </p:cNvPr>
          <p:cNvPicPr>
            <a:picLocks noChangeAspect="1"/>
          </p:cNvPicPr>
          <p:nvPr/>
        </p:nvPicPr>
        <p:blipFill>
          <a:blip r:embed="rId3"/>
          <a:stretch>
            <a:fillRect/>
          </a:stretch>
        </p:blipFill>
        <p:spPr>
          <a:xfrm>
            <a:off x="228600" y="76200"/>
            <a:ext cx="3581400" cy="1313758"/>
          </a:xfrm>
          <a:prstGeom prst="rect">
            <a:avLst/>
          </a:prstGeom>
        </p:spPr>
      </p:pic>
      <p:sp>
        <p:nvSpPr>
          <p:cNvPr id="6" name="Rectangle 5">
            <a:extLst>
              <a:ext uri="{FF2B5EF4-FFF2-40B4-BE49-F238E27FC236}">
                <a16:creationId xmlns:a16="http://schemas.microsoft.com/office/drawing/2014/main" id="{7D21569C-19D6-6F44-9C0F-96E5D78B268D}"/>
              </a:ext>
            </a:extLst>
          </p:cNvPr>
          <p:cNvSpPr/>
          <p:nvPr/>
        </p:nvSpPr>
        <p:spPr>
          <a:xfrm>
            <a:off x="685800" y="4419600"/>
            <a:ext cx="8229600" cy="304800"/>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636033104"/>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EECD20-2EA7-436A-A678-E41D52096818}"/>
              </a:ext>
            </a:extLst>
          </p:cNvPr>
          <p:cNvSpPr>
            <a:spLocks noGrp="1"/>
          </p:cNvSpPr>
          <p:nvPr>
            <p:ph idx="1"/>
          </p:nvPr>
        </p:nvSpPr>
        <p:spPr>
          <a:xfrm>
            <a:off x="419100" y="1143000"/>
            <a:ext cx="8382000" cy="4800600"/>
          </a:xfrm>
        </p:spPr>
        <p:txBody>
          <a:bodyPr/>
          <a:lstStyle/>
          <a:p>
            <a:pPr marL="0" indent="0">
              <a:buNone/>
            </a:pPr>
            <a:endParaRPr lang="en-US" dirty="0"/>
          </a:p>
        </p:txBody>
      </p:sp>
      <p:pic>
        <p:nvPicPr>
          <p:cNvPr id="18" name="Picture 17">
            <a:extLst>
              <a:ext uri="{FF2B5EF4-FFF2-40B4-BE49-F238E27FC236}">
                <a16:creationId xmlns:a16="http://schemas.microsoft.com/office/drawing/2014/main" id="{2059370D-A230-4ED0-87AF-A36D1287D954}"/>
              </a:ext>
            </a:extLst>
          </p:cNvPr>
          <p:cNvPicPr>
            <a:picLocks noChangeAspect="1"/>
          </p:cNvPicPr>
          <p:nvPr/>
        </p:nvPicPr>
        <p:blipFill>
          <a:blip r:embed="rId2"/>
          <a:stretch>
            <a:fillRect/>
          </a:stretch>
        </p:blipFill>
        <p:spPr>
          <a:xfrm>
            <a:off x="419100" y="2133600"/>
            <a:ext cx="8534400" cy="1568970"/>
          </a:xfrm>
          <a:prstGeom prst="rect">
            <a:avLst/>
          </a:prstGeom>
        </p:spPr>
      </p:pic>
      <p:sp>
        <p:nvSpPr>
          <p:cNvPr id="3" name="Rectangle 2">
            <a:extLst>
              <a:ext uri="{FF2B5EF4-FFF2-40B4-BE49-F238E27FC236}">
                <a16:creationId xmlns:a16="http://schemas.microsoft.com/office/drawing/2014/main" id="{74FBEE1B-5198-485E-9EF1-22D5FD4C14A1}"/>
              </a:ext>
            </a:extLst>
          </p:cNvPr>
          <p:cNvSpPr txBox="1">
            <a:spLocks noChangeArrowheads="1"/>
          </p:cNvSpPr>
          <p:nvPr/>
        </p:nvSpPr>
        <p:spPr bwMode="auto">
          <a:xfrm>
            <a:off x="381000" y="2133600"/>
            <a:ext cx="8229600" cy="1443985"/>
          </a:xfrm>
          <a:prstGeom prst="rect">
            <a:avLst/>
          </a:prstGeom>
          <a:noFill/>
          <a:ln w="12700" cap="flat" cmpd="sng" algn="ctr">
            <a:solidFill>
              <a:schemeClr val="bg1"/>
            </a:solidFill>
            <a:prstDash val="solid"/>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a:lstStyle>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altLang="en-US" sz="3200" b="1" i="0" u="none" strike="noStrike" kern="1200" cap="none" spc="0" normalizeH="0" baseline="0" noProof="0" dirty="0">
                <a:ln>
                  <a:noFill/>
                </a:ln>
                <a:solidFill>
                  <a:srgbClr val="CC0000"/>
                </a:solidFill>
                <a:effectLst/>
                <a:uLnTx/>
                <a:uFillTx/>
                <a:latin typeface="Liberation Sans" panose="020B0604020202020204" pitchFamily="34" charset="0"/>
                <a:ea typeface="+mn-ea"/>
                <a:cs typeface="+mn-cs"/>
              </a:rPr>
              <a:t>LEARNING OBJECTIVE 1</a:t>
            </a:r>
            <a:endParaRPr kumimoji="0" lang="en-US" sz="3200" b="0" i="0" u="none" strike="noStrike" kern="0" cap="none" spc="0" normalizeH="0" baseline="0" noProof="0" dirty="0">
              <a:ln>
                <a:noFill/>
              </a:ln>
              <a:solidFill>
                <a:srgbClr val="EEECE1"/>
              </a:solidFill>
              <a:effectLst/>
              <a:uLnTx/>
              <a:uFillTx/>
              <a:latin typeface="Liberation Sans" panose="020B0604020202020204" pitchFamily="34" charset="0"/>
              <a:ea typeface="+mn-ea"/>
              <a:cs typeface="+mn-cs"/>
            </a:endParaRPr>
          </a:p>
          <a:p>
            <a:pPr marL="0" marR="0" lvl="0" indent="0" algn="ctr" defTabSz="914400" rtl="0" eaLnBrk="0" fontAlgn="base" latinLnBrk="0" hangingPunct="0">
              <a:lnSpc>
                <a:spcPct val="100000"/>
              </a:lnSpc>
              <a:spcBef>
                <a:spcPts val="0"/>
              </a:spcBef>
              <a:spcAft>
                <a:spcPct val="0"/>
              </a:spcAft>
              <a:buClr>
                <a:srgbClr val="CC0000"/>
              </a:buClr>
              <a:buSzTx/>
              <a:buFont typeface="Wingdings" pitchFamily="2" charset="2"/>
              <a:buNone/>
              <a:tabLst/>
              <a:defRPr/>
            </a:pPr>
            <a:r>
              <a:rPr kumimoji="0" lang="en-US" sz="2800" b="0" i="0" u="none" strike="noStrike" kern="0" cap="none" spc="0" normalizeH="0" baseline="0" noProof="0" dirty="0">
                <a:ln>
                  <a:noFill/>
                </a:ln>
                <a:solidFill>
                  <a:srgbClr val="0070C0">
                    <a:lumMod val="50000"/>
                  </a:srgbClr>
                </a:solidFill>
                <a:effectLst/>
                <a:uLnTx/>
                <a:uFillTx/>
                <a:latin typeface="Liberation Sans" panose="020B0604020202020204" pitchFamily="34" charset="0"/>
                <a:ea typeface="+mn-ea"/>
                <a:cs typeface="+mn-cs"/>
              </a:rPr>
              <a:t>Describe and apply the lower-of-cost-or-net realizable value rule.</a:t>
            </a:r>
          </a:p>
        </p:txBody>
      </p:sp>
      <p:cxnSp>
        <p:nvCxnSpPr>
          <p:cNvPr id="4" name="Straight Connector 3">
            <a:extLst>
              <a:ext uri="{FF2B5EF4-FFF2-40B4-BE49-F238E27FC236}">
                <a16:creationId xmlns:a16="http://schemas.microsoft.com/office/drawing/2014/main" id="{2F16DEBF-762F-4079-A866-DB033614FC7F}"/>
              </a:ext>
            </a:extLst>
          </p:cNvPr>
          <p:cNvCxnSpPr/>
          <p:nvPr/>
        </p:nvCxnSpPr>
        <p:spPr bwMode="auto">
          <a:xfrm>
            <a:off x="457200" y="2133600"/>
            <a:ext cx="8343900" cy="0"/>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Connector 4">
            <a:extLst>
              <a:ext uri="{FF2B5EF4-FFF2-40B4-BE49-F238E27FC236}">
                <a16:creationId xmlns:a16="http://schemas.microsoft.com/office/drawing/2014/main" id="{4B85920B-8195-4BF9-97D6-77484358D4B3}"/>
              </a:ext>
            </a:extLst>
          </p:cNvPr>
          <p:cNvCxnSpPr/>
          <p:nvPr/>
        </p:nvCxnSpPr>
        <p:spPr bwMode="auto">
          <a:xfrm flipV="1">
            <a:off x="457200" y="3733800"/>
            <a:ext cx="8343900" cy="22589"/>
          </a:xfrm>
          <a:prstGeom prst="line">
            <a:avLst/>
          </a:prstGeom>
          <a:solidFill>
            <a:schemeClr val="bg1"/>
          </a:solidFill>
          <a:ln w="19050" cap="sq"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1326148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45C27D-E980-2740-9331-AC8072445D4E}"/>
              </a:ext>
            </a:extLst>
          </p:cNvPr>
          <p:cNvPicPr>
            <a:picLocks noChangeAspect="1"/>
          </p:cNvPicPr>
          <p:nvPr/>
        </p:nvPicPr>
        <p:blipFill>
          <a:blip r:embed="rId2"/>
          <a:stretch>
            <a:fillRect/>
          </a:stretch>
        </p:blipFill>
        <p:spPr>
          <a:xfrm>
            <a:off x="381000" y="1426117"/>
            <a:ext cx="5791200" cy="2205066"/>
          </a:xfrm>
          <a:prstGeom prst="rect">
            <a:avLst/>
          </a:prstGeom>
        </p:spPr>
      </p:pic>
      <p:pic>
        <p:nvPicPr>
          <p:cNvPr id="7" name="Picture 6">
            <a:extLst>
              <a:ext uri="{FF2B5EF4-FFF2-40B4-BE49-F238E27FC236}">
                <a16:creationId xmlns:a16="http://schemas.microsoft.com/office/drawing/2014/main" id="{3CC20537-2844-1A4A-974B-1F5A0BAF005B}"/>
              </a:ext>
            </a:extLst>
          </p:cNvPr>
          <p:cNvPicPr>
            <a:picLocks noChangeAspect="1"/>
          </p:cNvPicPr>
          <p:nvPr/>
        </p:nvPicPr>
        <p:blipFill>
          <a:blip r:embed="rId3"/>
          <a:stretch>
            <a:fillRect/>
          </a:stretch>
        </p:blipFill>
        <p:spPr>
          <a:xfrm>
            <a:off x="228600" y="76200"/>
            <a:ext cx="3581400" cy="1313758"/>
          </a:xfrm>
          <a:prstGeom prst="rect">
            <a:avLst/>
          </a:prstGeom>
        </p:spPr>
      </p:pic>
      <p:pic>
        <p:nvPicPr>
          <p:cNvPr id="6" name="Picture 5">
            <a:extLst>
              <a:ext uri="{FF2B5EF4-FFF2-40B4-BE49-F238E27FC236}">
                <a16:creationId xmlns:a16="http://schemas.microsoft.com/office/drawing/2014/main" id="{52DE3800-3F89-D84E-9484-9C34247C8F0A}"/>
              </a:ext>
            </a:extLst>
          </p:cNvPr>
          <p:cNvPicPr>
            <a:picLocks noChangeAspect="1"/>
          </p:cNvPicPr>
          <p:nvPr/>
        </p:nvPicPr>
        <p:blipFill>
          <a:blip r:embed="rId4"/>
          <a:stretch>
            <a:fillRect/>
          </a:stretch>
        </p:blipFill>
        <p:spPr>
          <a:xfrm>
            <a:off x="1752600" y="3793298"/>
            <a:ext cx="6986016" cy="2839128"/>
          </a:xfrm>
          <a:prstGeom prst="rect">
            <a:avLst/>
          </a:prstGeom>
        </p:spPr>
      </p:pic>
    </p:spTree>
    <p:extLst>
      <p:ext uri="{BB962C8B-B14F-4D97-AF65-F5344CB8AC3E}">
        <p14:creationId xmlns:p14="http://schemas.microsoft.com/office/powerpoint/2010/main" val="1911834815"/>
      </p:ext>
    </p:extLst>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2B3906-8BDE-1042-8A35-B0135F462340}"/>
              </a:ext>
            </a:extLst>
          </p:cNvPr>
          <p:cNvPicPr>
            <a:picLocks noChangeAspect="1"/>
          </p:cNvPicPr>
          <p:nvPr/>
        </p:nvPicPr>
        <p:blipFill>
          <a:blip r:embed="rId2"/>
          <a:stretch>
            <a:fillRect/>
          </a:stretch>
        </p:blipFill>
        <p:spPr>
          <a:xfrm>
            <a:off x="381000" y="366963"/>
            <a:ext cx="5638801" cy="685800"/>
          </a:xfrm>
          <a:prstGeom prst="rect">
            <a:avLst/>
          </a:prstGeom>
        </p:spPr>
      </p:pic>
      <p:sp>
        <p:nvSpPr>
          <p:cNvPr id="2" name="Content Placeholder 1">
            <a:extLst>
              <a:ext uri="{FF2B5EF4-FFF2-40B4-BE49-F238E27FC236}">
                <a16:creationId xmlns:a16="http://schemas.microsoft.com/office/drawing/2014/main" id="{8710265B-EEB3-1840-B01D-F2A0D32DF1DE}"/>
              </a:ext>
            </a:extLst>
          </p:cNvPr>
          <p:cNvSpPr>
            <a:spLocks noGrp="1"/>
          </p:cNvSpPr>
          <p:nvPr>
            <p:ph idx="1"/>
          </p:nvPr>
        </p:nvSpPr>
        <p:spPr/>
        <p:txBody>
          <a:bodyPr/>
          <a:lstStyle/>
          <a:p>
            <a:endParaRPr lang="en-CN"/>
          </a:p>
        </p:txBody>
      </p:sp>
      <p:pic>
        <p:nvPicPr>
          <p:cNvPr id="3" name="Picture 2">
            <a:extLst>
              <a:ext uri="{FF2B5EF4-FFF2-40B4-BE49-F238E27FC236}">
                <a16:creationId xmlns:a16="http://schemas.microsoft.com/office/drawing/2014/main" id="{B4BE7EE9-9CB0-354A-B84C-84CCF9B3228F}"/>
              </a:ext>
            </a:extLst>
          </p:cNvPr>
          <p:cNvPicPr>
            <a:picLocks noChangeAspect="1"/>
          </p:cNvPicPr>
          <p:nvPr/>
        </p:nvPicPr>
        <p:blipFill>
          <a:blip r:embed="rId3"/>
          <a:stretch>
            <a:fillRect/>
          </a:stretch>
        </p:blipFill>
        <p:spPr>
          <a:xfrm>
            <a:off x="266700" y="990600"/>
            <a:ext cx="8610600" cy="6705600"/>
          </a:xfrm>
          <a:prstGeom prst="rect">
            <a:avLst/>
          </a:prstGeom>
        </p:spPr>
      </p:pic>
    </p:spTree>
    <p:extLst>
      <p:ext uri="{BB962C8B-B14F-4D97-AF65-F5344CB8AC3E}">
        <p14:creationId xmlns:p14="http://schemas.microsoft.com/office/powerpoint/2010/main" val="2604222123"/>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428BE-E832-1C48-AE1C-DD1C1D0C6DD9}"/>
              </a:ext>
            </a:extLst>
          </p:cNvPr>
          <p:cNvPicPr>
            <a:picLocks noChangeAspect="1"/>
          </p:cNvPicPr>
          <p:nvPr/>
        </p:nvPicPr>
        <p:blipFill>
          <a:blip r:embed="rId2"/>
          <a:stretch>
            <a:fillRect/>
          </a:stretch>
        </p:blipFill>
        <p:spPr>
          <a:xfrm>
            <a:off x="2209800" y="1371600"/>
            <a:ext cx="6410281" cy="5329621"/>
          </a:xfrm>
          <a:prstGeom prst="rect">
            <a:avLst/>
          </a:prstGeom>
        </p:spPr>
      </p:pic>
      <p:pic>
        <p:nvPicPr>
          <p:cNvPr id="5" name="Picture 2" descr="贵州茅台logo图片及品牌介绍_标志网">
            <a:extLst>
              <a:ext uri="{FF2B5EF4-FFF2-40B4-BE49-F238E27FC236}">
                <a16:creationId xmlns:a16="http://schemas.microsoft.com/office/drawing/2014/main" id="{C83BFBFB-3B0E-844E-BB7D-D9273998F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47" y="24384"/>
            <a:ext cx="2304371" cy="1271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286703"/>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23A7DB-64C7-4943-AF58-2FAAAED4A8C5}"/>
              </a:ext>
            </a:extLst>
          </p:cNvPr>
          <p:cNvSpPr>
            <a:spLocks noGrp="1"/>
          </p:cNvSpPr>
          <p:nvPr>
            <p:ph idx="1"/>
          </p:nvPr>
        </p:nvSpPr>
        <p:spPr/>
        <p:txBody>
          <a:bodyPr/>
          <a:lstStyle/>
          <a:p>
            <a:endParaRPr lang="en-CN"/>
          </a:p>
        </p:txBody>
      </p:sp>
      <p:pic>
        <p:nvPicPr>
          <p:cNvPr id="3" name="Picture 2">
            <a:extLst>
              <a:ext uri="{FF2B5EF4-FFF2-40B4-BE49-F238E27FC236}">
                <a16:creationId xmlns:a16="http://schemas.microsoft.com/office/drawing/2014/main" id="{73455774-8F84-D746-B177-C795D86CF207}"/>
              </a:ext>
            </a:extLst>
          </p:cNvPr>
          <p:cNvPicPr>
            <a:picLocks noChangeAspect="1"/>
          </p:cNvPicPr>
          <p:nvPr/>
        </p:nvPicPr>
        <p:blipFill>
          <a:blip r:embed="rId2"/>
          <a:stretch>
            <a:fillRect/>
          </a:stretch>
        </p:blipFill>
        <p:spPr>
          <a:xfrm>
            <a:off x="457200" y="1524000"/>
            <a:ext cx="8219352" cy="3581400"/>
          </a:xfrm>
          <a:prstGeom prst="rect">
            <a:avLst/>
          </a:prstGeom>
        </p:spPr>
      </p:pic>
      <p:pic>
        <p:nvPicPr>
          <p:cNvPr id="5" name="Picture 2" descr="贵州茅台logo图片及品牌介绍_标志网">
            <a:extLst>
              <a:ext uri="{FF2B5EF4-FFF2-40B4-BE49-F238E27FC236}">
                <a16:creationId xmlns:a16="http://schemas.microsoft.com/office/drawing/2014/main" id="{C1099EEA-6E84-F54D-AD27-EAF240F0E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55501"/>
            <a:ext cx="2304371" cy="1484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26364"/>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贵州茅台logo图片及品牌介绍_标志网">
            <a:extLst>
              <a:ext uri="{FF2B5EF4-FFF2-40B4-BE49-F238E27FC236}">
                <a16:creationId xmlns:a16="http://schemas.microsoft.com/office/drawing/2014/main" id="{CEB8D7F9-5119-3247-88B9-30A028A28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5501"/>
            <a:ext cx="2304371" cy="148437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F7B1A7C5-FFF8-464D-9BE2-040586FAA7BF}"/>
              </a:ext>
            </a:extLst>
          </p:cNvPr>
          <p:cNvSpPr>
            <a:spLocks noGrp="1"/>
          </p:cNvSpPr>
          <p:nvPr>
            <p:ph idx="1"/>
          </p:nvPr>
        </p:nvSpPr>
        <p:spPr/>
        <p:txBody>
          <a:bodyPr/>
          <a:lstStyle/>
          <a:p>
            <a:endParaRPr lang="en-CN"/>
          </a:p>
        </p:txBody>
      </p:sp>
      <p:pic>
        <p:nvPicPr>
          <p:cNvPr id="3" name="Picture 2">
            <a:extLst>
              <a:ext uri="{FF2B5EF4-FFF2-40B4-BE49-F238E27FC236}">
                <a16:creationId xmlns:a16="http://schemas.microsoft.com/office/drawing/2014/main" id="{95DD825B-F4C0-8C44-9014-1E8B869C4DCC}"/>
              </a:ext>
            </a:extLst>
          </p:cNvPr>
          <p:cNvPicPr>
            <a:picLocks noChangeAspect="1"/>
          </p:cNvPicPr>
          <p:nvPr/>
        </p:nvPicPr>
        <p:blipFill>
          <a:blip r:embed="rId3"/>
          <a:stretch>
            <a:fillRect/>
          </a:stretch>
        </p:blipFill>
        <p:spPr>
          <a:xfrm>
            <a:off x="762000" y="1600199"/>
            <a:ext cx="6705600" cy="4399441"/>
          </a:xfrm>
          <a:prstGeom prst="rect">
            <a:avLst/>
          </a:prstGeom>
        </p:spPr>
      </p:pic>
    </p:spTree>
    <p:extLst>
      <p:ext uri="{BB962C8B-B14F-4D97-AF65-F5344CB8AC3E}">
        <p14:creationId xmlns:p14="http://schemas.microsoft.com/office/powerpoint/2010/main" val="929259449"/>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logo-VI系统0709-PPT-25.jpg"/>
          <p:cNvPicPr>
            <a:picLocks noChangeAspect="1"/>
          </p:cNvPicPr>
          <p:nvPr/>
        </p:nvPicPr>
        <p:blipFill>
          <a:blip r:embed="rId2" cstate="print"/>
          <a:stretch>
            <a:fillRect/>
          </a:stretch>
        </p:blipFill>
        <p:spPr>
          <a:xfrm>
            <a:off x="435" y="0"/>
            <a:ext cx="9143129" cy="6858000"/>
          </a:xfrm>
          <a:prstGeom prst="rect">
            <a:avLst/>
          </a:prstGeom>
        </p:spPr>
      </p:pic>
      <p:pic>
        <p:nvPicPr>
          <p:cNvPr id="5" name="图片 4" descr="logo-VI系统0630-PPT-09.png"/>
          <p:cNvPicPr>
            <a:picLocks noChangeAspect="1"/>
          </p:cNvPicPr>
          <p:nvPr/>
        </p:nvPicPr>
        <p:blipFill>
          <a:blip r:embed="rId3" cstate="print"/>
          <a:stretch>
            <a:fillRect/>
          </a:stretch>
        </p:blipFill>
        <p:spPr>
          <a:xfrm>
            <a:off x="642910" y="5929330"/>
            <a:ext cx="2714644" cy="523429"/>
          </a:xfrm>
          <a:prstGeom prst="rect">
            <a:avLst/>
          </a:prstGeom>
        </p:spPr>
      </p:pic>
      <p:sp>
        <p:nvSpPr>
          <p:cNvPr id="6" name="TextBox 5"/>
          <p:cNvSpPr txBox="1"/>
          <p:nvPr/>
        </p:nvSpPr>
        <p:spPr>
          <a:xfrm>
            <a:off x="571472" y="3857628"/>
            <a:ext cx="4500594" cy="461665"/>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cs"/>
              </a:rPr>
              <a:t>感谢您的参与！</a:t>
            </a:r>
          </a:p>
        </p:txBody>
      </p:sp>
      <p:sp>
        <p:nvSpPr>
          <p:cNvPr id="8" name="TextBox 7"/>
          <p:cNvSpPr txBox="1"/>
          <p:nvPr/>
        </p:nvSpPr>
        <p:spPr>
          <a:xfrm>
            <a:off x="6929454" y="6000768"/>
            <a:ext cx="1938479" cy="646331"/>
          </a:xfrm>
          <a:prstGeom prst="rect">
            <a:avLst/>
          </a:prstGeom>
          <a:noFill/>
        </p:spPr>
        <p:txBody>
          <a:bodyPr wrap="non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THE HITSZ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SCHOOL OF ECONOMICS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rPr>
              <a:t>AND MANAGEMENT</a:t>
            </a:r>
            <a:endParaRPr kumimoji="0" lang="zh-CN" altLang="en-US" sz="1200" b="0" i="0" u="none" strike="noStrike" kern="1200" cap="none" spc="0" normalizeH="0" baseline="0" noProof="0" dirty="0">
              <a:ln>
                <a:noFill/>
              </a:ln>
              <a:solidFill>
                <a:srgbClr val="9D7B55"/>
              </a:solidFill>
              <a:effectLst/>
              <a:uLnTx/>
              <a:uFillTx/>
              <a:latin typeface="思源黑体 CN Light" panose="020B0300000000000000" pitchFamily="34" charset="-122"/>
              <a:ea typeface="思源黑体 CN Light" panose="020B0300000000000000" pitchFamily="34" charset="-122"/>
              <a:cs typeface="+mn-cs"/>
            </a:endParaRPr>
          </a:p>
        </p:txBody>
      </p:sp>
      <p:pic>
        <p:nvPicPr>
          <p:cNvPr id="2050" name="Picture 2" descr="I:\BOBO Z\哈工大\JPG\2020\7月\0707-ppt\A\logo-VI系统0709-PPT-23.png"/>
          <p:cNvPicPr>
            <a:picLocks noChangeAspect="1" noChangeArrowheads="1"/>
          </p:cNvPicPr>
          <p:nvPr/>
        </p:nvPicPr>
        <p:blipFill>
          <a:blip r:embed="rId4" cstate="print"/>
          <a:srcRect/>
          <a:stretch>
            <a:fillRect/>
          </a:stretch>
        </p:blipFill>
        <p:spPr bwMode="auto">
          <a:xfrm>
            <a:off x="714348" y="2558562"/>
            <a:ext cx="7599870" cy="11180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44" name="Text Box 12"/>
          <p:cNvSpPr txBox="1">
            <a:spLocks noChangeArrowheads="1"/>
          </p:cNvSpPr>
          <p:nvPr/>
        </p:nvSpPr>
        <p:spPr bwMode="auto">
          <a:xfrm>
            <a:off x="609600" y="1828800"/>
            <a:ext cx="7924800" cy="14196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defRPr sz="2400">
                <a:solidFill>
                  <a:schemeClr val="tx1"/>
                </a:solidFill>
                <a:latin typeface="Times New Roman" pitchFamily="18" charset="0"/>
              </a:defRPr>
            </a:lvl1pPr>
            <a:lvl2pPr marL="571500" algn="l">
              <a:defRPr sz="2400">
                <a:solidFill>
                  <a:schemeClr val="tx1"/>
                </a:solidFill>
                <a:latin typeface="Times New Roman" pitchFamily="18" charset="0"/>
              </a:defRPr>
            </a:lvl2pPr>
            <a:lvl3pPr algn="l">
              <a:defRPr sz="2400">
                <a:solidFill>
                  <a:schemeClr val="tx1"/>
                </a:solidFill>
                <a:latin typeface="Times New Roman" pitchFamily="18" charset="0"/>
              </a:defRPr>
            </a:lvl3pPr>
            <a:lvl4pPr algn="l">
              <a:defRPr sz="2400">
                <a:solidFill>
                  <a:schemeClr val="tx1"/>
                </a:solidFill>
                <a:latin typeface="Times New Roman" pitchFamily="18" charset="0"/>
              </a:defRPr>
            </a:lvl4pPr>
            <a:lvl5pPr algn="l">
              <a:defRPr sz="2400">
                <a:solidFill>
                  <a:schemeClr val="tx1"/>
                </a:solidFill>
                <a:latin typeface="Times New Roman" pitchFamily="18" charset="0"/>
              </a:defRPr>
            </a:lvl5pPr>
            <a:lvl6pPr eaLnBrk="0" fontAlgn="base" hangingPunct="0">
              <a:spcBef>
                <a:spcPct val="0"/>
              </a:spcBef>
              <a:spcAft>
                <a:spcPct val="0"/>
              </a:spcAft>
              <a:defRPr sz="2400">
                <a:solidFill>
                  <a:schemeClr val="tx1"/>
                </a:solidFill>
                <a:latin typeface="Times New Roman" pitchFamily="18" charset="0"/>
              </a:defRPr>
            </a:lvl6pPr>
            <a:lvl7pPr eaLnBrk="0" fontAlgn="base" hangingPunct="0">
              <a:spcBef>
                <a:spcPct val="0"/>
              </a:spcBef>
              <a:spcAft>
                <a:spcPct val="0"/>
              </a:spcAft>
              <a:defRPr sz="2400">
                <a:solidFill>
                  <a:schemeClr val="tx1"/>
                </a:solidFill>
                <a:latin typeface="Times New Roman" pitchFamily="18" charset="0"/>
              </a:defRPr>
            </a:lvl7pPr>
            <a:lvl8pPr eaLnBrk="0" fontAlgn="base" hangingPunct="0">
              <a:spcBef>
                <a:spcPct val="0"/>
              </a:spcBef>
              <a:spcAft>
                <a:spcPct val="0"/>
              </a:spcAft>
              <a:defRPr sz="2400">
                <a:solidFill>
                  <a:schemeClr val="tx1"/>
                </a:solidFill>
                <a:latin typeface="Times New Roman" pitchFamily="18" charset="0"/>
              </a:defRPr>
            </a:lvl8pPr>
            <a:lvl9pPr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ts val="1200"/>
              </a:spcBef>
              <a:spcAft>
                <a:spcPts val="0"/>
              </a:spcAft>
              <a:buSzPct val="80000"/>
            </a:pPr>
            <a:r>
              <a:rPr lang="en-US" altLang="en-US" sz="2300" b="0" dirty="0">
                <a:effectLst/>
                <a:latin typeface="Liberation Sans" panose="020B0604020202020204" pitchFamily="34" charset="0"/>
              </a:rPr>
              <a:t>A company abandons the historical cost principle when the future utility (revenue-producing ability) of the asset drops below its original cost.</a:t>
            </a:r>
          </a:p>
        </p:txBody>
      </p:sp>
      <p:sp>
        <p:nvSpPr>
          <p:cNvPr id="7" name="Rectangle 4"/>
          <p:cNvSpPr>
            <a:spLocks noGrp="1" noChangeArrowheads="1"/>
          </p:cNvSpPr>
          <p:nvPr>
            <p:ph type="title" idx="4294967295"/>
          </p:nvPr>
        </p:nvSpPr>
        <p:spPr>
          <a:xfrm>
            <a:off x="0" y="381000"/>
            <a:ext cx="8229600" cy="1074738"/>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p>
            <a:pPr marL="0" indent="0" algn="l"/>
            <a:r>
              <a:rPr lang="en-US" sz="3200" i="0" kern="1200" dirty="0">
                <a:solidFill>
                  <a:schemeClr val="tx1"/>
                </a:solidFill>
                <a:effectLst/>
                <a:latin typeface="Liberation Sans" panose="020B0604020202020204" pitchFamily="34" charset="0"/>
                <a:ea typeface="+mn-ea"/>
                <a:cs typeface="+mn-cs"/>
              </a:rPr>
              <a:t>Lower-of-Cost-or-Net Realizable Value (LCNRV)</a:t>
            </a:r>
            <a:r>
              <a:rPr lang="zh-CN" altLang="en-US" sz="3200" i="0" kern="1200" dirty="0">
                <a:solidFill>
                  <a:schemeClr val="tx1"/>
                </a:solidFill>
                <a:effectLst/>
                <a:latin typeface="Liberation Sans" panose="020B0604020202020204" pitchFamily="34" charset="0"/>
                <a:ea typeface="+mn-ea"/>
                <a:cs typeface="+mn-cs"/>
              </a:rPr>
              <a:t> 成本和可变现净值孰低</a:t>
            </a:r>
            <a:endParaRPr lang="en-US" sz="3200" i="0" kern="1200" dirty="0">
              <a:solidFill>
                <a:schemeClr val="tx1"/>
              </a:solidFill>
              <a:effectLst/>
              <a:latin typeface="Liberation Sans" panose="020B0604020202020204" pitchFamily="34" charset="0"/>
              <a:ea typeface="+mn-ea"/>
              <a:cs typeface="+mn-cs"/>
            </a:endParaRPr>
          </a:p>
        </p:txBody>
      </p:sp>
      <p:sp>
        <p:nvSpPr>
          <p:cNvPr id="8" name="Line 16"/>
          <p:cNvSpPr>
            <a:spLocks noChangeShapeType="1"/>
          </p:cNvSpPr>
          <p:nvPr/>
        </p:nvSpPr>
        <p:spPr bwMode="auto">
          <a:xfrm>
            <a:off x="381000" y="1539948"/>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9"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3" name="Text Box 2054"/>
          <p:cNvSpPr txBox="1">
            <a:spLocks noChangeArrowheads="1"/>
          </p:cNvSpPr>
          <p:nvPr/>
        </p:nvSpPr>
        <p:spPr bwMode="auto">
          <a:xfrm>
            <a:off x="609600" y="3416476"/>
            <a:ext cx="7391400" cy="5134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a:lnSpc>
                <a:spcPct val="105000"/>
              </a:lnSpc>
              <a:spcBef>
                <a:spcPct val="30000"/>
              </a:spcBef>
              <a:buSzPct val="80000"/>
              <a:defRPr sz="2800">
                <a:solidFill>
                  <a:srgbClr val="800000"/>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dirty="0">
                <a:solidFill>
                  <a:srgbClr val="CC0000"/>
                </a:solidFill>
              </a:rPr>
              <a:t>Net Realizable Value</a:t>
            </a:r>
            <a:r>
              <a:rPr lang="zh-CN" altLang="en-US" dirty="0">
                <a:solidFill>
                  <a:srgbClr val="CC0000"/>
                </a:solidFill>
              </a:rPr>
              <a:t> 可变现净值</a:t>
            </a:r>
            <a:endParaRPr lang="en-US" altLang="en-US" dirty="0">
              <a:solidFill>
                <a:srgbClr val="CC0000"/>
              </a:solidFill>
            </a:endParaRPr>
          </a:p>
        </p:txBody>
      </p:sp>
      <p:sp>
        <p:nvSpPr>
          <p:cNvPr id="14" name="Rectangle 2056"/>
          <p:cNvSpPr>
            <a:spLocks noChangeArrowheads="1"/>
          </p:cNvSpPr>
          <p:nvPr/>
        </p:nvSpPr>
        <p:spPr bwMode="auto">
          <a:xfrm>
            <a:off x="609600" y="4026076"/>
            <a:ext cx="8153400" cy="168892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spcBef>
                <a:spcPts val="1200"/>
              </a:spcBef>
            </a:pPr>
            <a:r>
              <a:rPr lang="en-US" altLang="en-US" sz="2300" b="0" dirty="0">
                <a:solidFill>
                  <a:schemeClr val="tx1"/>
                </a:solidFill>
                <a:effectLst/>
                <a:latin typeface="Liberation Sans" panose="020B0604020202020204" pitchFamily="34" charset="0"/>
              </a:rPr>
              <a:t>Estimated selling price in the normal course of business less </a:t>
            </a:r>
          </a:p>
          <a:p>
            <a:pPr marL="682625" indent="-450850" algn="l">
              <a:lnSpc>
                <a:spcPct val="125000"/>
              </a:lnSpc>
              <a:spcBef>
                <a:spcPts val="1200"/>
              </a:spcBef>
              <a:buClr>
                <a:srgbClr val="CC0000"/>
              </a:buClr>
              <a:buSzPct val="80000"/>
              <a:buFont typeface="Wingdings" panose="05000000000000000000" pitchFamily="2" charset="2"/>
              <a:buChar char="u"/>
            </a:pPr>
            <a:r>
              <a:rPr lang="en-US" altLang="en-US" sz="2200" b="0" dirty="0">
                <a:solidFill>
                  <a:schemeClr val="tx1"/>
                </a:solidFill>
                <a:effectLst/>
                <a:latin typeface="Liberation Sans" panose="020B0604020202020204" pitchFamily="34" charset="0"/>
              </a:rPr>
              <a:t>estimated costs to complete and </a:t>
            </a:r>
          </a:p>
          <a:p>
            <a:pPr marL="682625" indent="-450850" algn="l">
              <a:lnSpc>
                <a:spcPct val="125000"/>
              </a:lnSpc>
              <a:spcBef>
                <a:spcPts val="1200"/>
              </a:spcBef>
              <a:buClr>
                <a:srgbClr val="CC0000"/>
              </a:buClr>
              <a:buSzPct val="80000"/>
              <a:buFont typeface="Wingdings" panose="05000000000000000000" pitchFamily="2" charset="2"/>
              <a:buChar char="u"/>
            </a:pPr>
            <a:r>
              <a:rPr lang="en-US" altLang="en-US" sz="2200" b="0" dirty="0">
                <a:solidFill>
                  <a:schemeClr val="tx1"/>
                </a:solidFill>
                <a:effectLst/>
                <a:latin typeface="Liberation Sans" panose="020B0604020202020204" pitchFamily="34" charset="0"/>
              </a:rPr>
              <a:t>estimated costs to make a sale.</a:t>
            </a:r>
          </a:p>
        </p:txBody>
      </p:sp>
    </p:spTree>
    <p:extLst>
      <p:ext uri="{BB962C8B-B14F-4D97-AF65-F5344CB8AC3E}">
        <p14:creationId xmlns:p14="http://schemas.microsoft.com/office/powerpoint/2010/main" val="4890855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bldLvl="3"/>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41" y="3276600"/>
            <a:ext cx="7803959" cy="17414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9" name="Rectangle 4"/>
          <p:cNvSpPr>
            <a:spLocks noGrp="1" noChangeArrowheads="1"/>
          </p:cNvSpPr>
          <p:nvPr>
            <p:ph type="title" idx="4294967295"/>
          </p:nvPr>
        </p:nvSpPr>
        <p:spPr>
          <a:xfrm>
            <a:off x="914400" y="381000"/>
            <a:ext cx="8229600" cy="582613"/>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p>
            <a:pPr marL="0" indent="0" algn="l"/>
            <a:r>
              <a:rPr lang="en-US" altLang="en-US" sz="3200" i="0" kern="1200" dirty="0">
                <a:solidFill>
                  <a:srgbClr val="CC0000"/>
                </a:solidFill>
                <a:effectLst/>
                <a:latin typeface="Liberation Sans" panose="020B0604020202020204" pitchFamily="34" charset="0"/>
                <a:ea typeface="+mn-ea"/>
                <a:cs typeface="+mn-cs"/>
              </a:rPr>
              <a:t>Net Realizable Value </a:t>
            </a:r>
            <a:r>
              <a:rPr lang="en-US" altLang="en-US" sz="3200" i="0" kern="1200" dirty="0" err="1">
                <a:solidFill>
                  <a:srgbClr val="CC0000"/>
                </a:solidFill>
                <a:effectLst/>
                <a:latin typeface="Liberation Sans" panose="020B0604020202020204" pitchFamily="34" charset="0"/>
                <a:ea typeface="+mn-ea"/>
                <a:cs typeface="+mn-cs"/>
              </a:rPr>
              <a:t>可变现净值</a:t>
            </a:r>
            <a:endParaRPr lang="en-US" sz="3200" i="0" kern="1200" dirty="0">
              <a:solidFill>
                <a:srgbClr val="CC0000"/>
              </a:solidFill>
              <a:effectLst/>
              <a:latin typeface="Liberation Sans" panose="020B0604020202020204" pitchFamily="34" charset="0"/>
              <a:ea typeface="+mn-ea"/>
              <a:cs typeface="+mn-cs"/>
            </a:endParaRPr>
          </a:p>
        </p:txBody>
      </p:sp>
      <p:sp>
        <p:nvSpPr>
          <p:cNvPr id="10"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 name="Rectangle 2"/>
          <p:cNvSpPr/>
          <p:nvPr/>
        </p:nvSpPr>
        <p:spPr>
          <a:xfrm>
            <a:off x="577704" y="5063112"/>
            <a:ext cx="3581400" cy="461665"/>
          </a:xfrm>
          <a:prstGeom prst="rect">
            <a:avLst/>
          </a:prstGeom>
        </p:spPr>
        <p:txBody>
          <a:bodyPr wrap="square">
            <a:spAutoFit/>
          </a:bodyPr>
          <a:lstStyle/>
          <a:p>
            <a:pPr algn="l"/>
            <a:r>
              <a:rPr lang="en-US" sz="1200" dirty="0">
                <a:solidFill>
                  <a:srgbClr val="006666"/>
                </a:solidFill>
                <a:latin typeface="Liberation Sans" panose="020B0604020202020204" pitchFamily="34" charset="0"/>
              </a:rPr>
              <a:t>ILLUSTRATION 9.1</a:t>
            </a:r>
          </a:p>
          <a:p>
            <a:pPr algn="l"/>
            <a:r>
              <a:rPr lang="en-US" sz="1200" b="0" dirty="0">
                <a:latin typeface="Liberation Sans" panose="020B0604020202020204" pitchFamily="34" charset="0"/>
              </a:rPr>
              <a:t>Computation of Net Realizable Value</a:t>
            </a:r>
            <a:endParaRPr lang="en-US" sz="1200" dirty="0">
              <a:latin typeface="Liberation Sans" panose="020B0604020202020204" pitchFamily="34" charset="0"/>
            </a:endParaRPr>
          </a:p>
        </p:txBody>
      </p:sp>
      <p:sp>
        <p:nvSpPr>
          <p:cNvPr id="8"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11" name="Text Box 3"/>
          <p:cNvSpPr txBox="1">
            <a:spLocks noChangeArrowheads="1"/>
          </p:cNvSpPr>
          <p:nvPr/>
        </p:nvSpPr>
        <p:spPr bwMode="auto">
          <a:xfrm>
            <a:off x="609600" y="1371600"/>
            <a:ext cx="8001000" cy="1643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anose="05000000000000000000" pitchFamily="2" charset="2"/>
              <a:buChar char="l"/>
              <a:defRPr sz="2800" b="1">
                <a:solidFill>
                  <a:schemeClr val="bg2"/>
                </a:solidFill>
                <a:latin typeface="Arial" panose="020B0604020202020204" pitchFamily="34" charset="0"/>
              </a:defRPr>
            </a:lvl1pPr>
            <a:lvl2pPr marL="742950" indent="-285750" algn="l">
              <a:spcBef>
                <a:spcPct val="20000"/>
              </a:spcBef>
              <a:buClr>
                <a:schemeClr val="accent2"/>
              </a:buClr>
              <a:buSzPct val="75000"/>
              <a:buFont typeface="Wingdings" panose="05000000000000000000" pitchFamily="2" charset="2"/>
              <a:buChar char="l"/>
              <a:defRPr sz="2400" b="1">
                <a:solidFill>
                  <a:schemeClr val="bg2"/>
                </a:solidFill>
                <a:latin typeface="Arial" panose="020B0604020202020204" pitchFamily="34" charset="0"/>
              </a:defRPr>
            </a:lvl2pPr>
            <a:lvl3pPr marL="11430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3pPr>
            <a:lvl4pPr marL="16002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4pPr>
            <a:lvl5pPr marL="20574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9pPr>
          </a:lstStyle>
          <a:p>
            <a:pPr>
              <a:lnSpc>
                <a:spcPct val="120000"/>
              </a:lnSpc>
              <a:spcBef>
                <a:spcPct val="30000"/>
              </a:spcBef>
              <a:buClrTx/>
              <a:buSzPct val="80000"/>
              <a:buFontTx/>
              <a:buNone/>
            </a:pPr>
            <a:r>
              <a:rPr lang="en-US" altLang="en-US" sz="2100" dirty="0">
                <a:solidFill>
                  <a:schemeClr val="tx1"/>
                </a:solidFill>
                <a:latin typeface="Liberation Sans"/>
              </a:rPr>
              <a:t>Illustration:</a:t>
            </a:r>
            <a:r>
              <a:rPr lang="en-US" altLang="en-US" sz="2100" b="0" dirty="0">
                <a:solidFill>
                  <a:schemeClr val="tx1"/>
                </a:solidFill>
                <a:latin typeface="Liberation Sans"/>
              </a:rPr>
              <a:t> Assume that Mander AG has unfinished inventory with a cost of €950, a sales value of €1,000, estimated cost of completion of €50, and estimated selling costs of €200. Mander’s net realizable value is computed as follows.</a:t>
            </a:r>
          </a:p>
        </p:txBody>
      </p:sp>
    </p:spTree>
    <p:extLst>
      <p:ext uri="{BB962C8B-B14F-4D97-AF65-F5344CB8AC3E}">
        <p14:creationId xmlns:p14="http://schemas.microsoft.com/office/powerpoint/2010/main" val="3590195025"/>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609600" y="3487214"/>
            <a:ext cx="7937500" cy="1428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spcBef>
                <a:spcPct val="20000"/>
              </a:spcBef>
              <a:buClr>
                <a:schemeClr val="accent2"/>
              </a:buClr>
              <a:buSzPct val="75000"/>
              <a:buFont typeface="Wingdings" panose="05000000000000000000" pitchFamily="2" charset="2"/>
              <a:buChar char="l"/>
              <a:defRPr sz="2800" b="1">
                <a:solidFill>
                  <a:schemeClr val="bg2"/>
                </a:solidFill>
                <a:latin typeface="Arial" panose="020B0604020202020204" pitchFamily="34" charset="0"/>
              </a:defRPr>
            </a:lvl1pPr>
            <a:lvl2pPr marL="685800" indent="-457200" algn="l">
              <a:spcBef>
                <a:spcPct val="20000"/>
              </a:spcBef>
              <a:buClr>
                <a:schemeClr val="accent2"/>
              </a:buClr>
              <a:buSzPct val="75000"/>
              <a:buFont typeface="Wingdings" panose="05000000000000000000" pitchFamily="2" charset="2"/>
              <a:buChar char="l"/>
              <a:defRPr sz="2400" b="1">
                <a:solidFill>
                  <a:schemeClr val="bg2"/>
                </a:solidFill>
                <a:latin typeface="Arial" panose="020B0604020202020204" pitchFamily="34" charset="0"/>
              </a:defRPr>
            </a:lvl2pPr>
            <a:lvl3pPr marL="1257300" indent="-4572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3pPr>
            <a:lvl4pPr marL="16002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4pPr>
            <a:lvl5pPr marL="20574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9pPr>
          </a:lstStyle>
          <a:p>
            <a:pPr lvl="1">
              <a:lnSpc>
                <a:spcPct val="125000"/>
              </a:lnSpc>
              <a:spcBef>
                <a:spcPct val="50000"/>
              </a:spcBef>
              <a:buClr>
                <a:srgbClr val="CC0000"/>
              </a:buClr>
              <a:buSzPct val="80000"/>
              <a:buFont typeface="Wingdings" panose="05000000000000000000" pitchFamily="2" charset="2"/>
              <a:buChar char="u"/>
            </a:pPr>
            <a:r>
              <a:rPr lang="en-US" altLang="en-US" sz="2100" b="0" dirty="0">
                <a:solidFill>
                  <a:schemeClr val="tx1"/>
                </a:solidFill>
                <a:latin typeface="Liberation Sans"/>
              </a:rPr>
              <a:t>Mander reports inventory </a:t>
            </a:r>
            <a:r>
              <a:rPr lang="en-US" altLang="en-US" sz="2100" b="0" dirty="0" err="1">
                <a:solidFill>
                  <a:schemeClr val="tx1"/>
                </a:solidFill>
                <a:latin typeface="Liberation Sans"/>
              </a:rPr>
              <a:t>存货</a:t>
            </a:r>
            <a:r>
              <a:rPr lang="zh-CN" altLang="en-US" sz="2100" b="0" dirty="0">
                <a:solidFill>
                  <a:schemeClr val="tx1"/>
                </a:solidFill>
                <a:latin typeface="Liberation Sans"/>
              </a:rPr>
              <a:t> </a:t>
            </a:r>
            <a:r>
              <a:rPr lang="en-US" altLang="en-US" sz="2100" b="0" dirty="0">
                <a:solidFill>
                  <a:schemeClr val="tx1"/>
                </a:solidFill>
                <a:latin typeface="Liberation Sans"/>
              </a:rPr>
              <a:t>on its balance sheet at €750. </a:t>
            </a:r>
          </a:p>
          <a:p>
            <a:pPr lvl="1">
              <a:lnSpc>
                <a:spcPct val="125000"/>
              </a:lnSpc>
              <a:spcBef>
                <a:spcPct val="50000"/>
              </a:spcBef>
              <a:buClr>
                <a:srgbClr val="CC0000"/>
              </a:buClr>
              <a:buSzPct val="80000"/>
              <a:buFont typeface="Wingdings" panose="05000000000000000000" pitchFamily="2" charset="2"/>
              <a:buChar char="u"/>
            </a:pPr>
            <a:r>
              <a:rPr lang="en-US" altLang="en-US" sz="2100" b="0" dirty="0">
                <a:solidFill>
                  <a:schemeClr val="tx1"/>
                </a:solidFill>
                <a:latin typeface="Liberation Sans"/>
              </a:rPr>
              <a:t>In its income statement, Mander reports a  Loss on Inventory Write-Down </a:t>
            </a:r>
            <a:r>
              <a:rPr lang="en-US" altLang="en-US" sz="2100" b="0" dirty="0" err="1">
                <a:solidFill>
                  <a:schemeClr val="tx1"/>
                </a:solidFill>
                <a:latin typeface="Liberation Sans"/>
              </a:rPr>
              <a:t>存货减值损失</a:t>
            </a:r>
            <a:r>
              <a:rPr lang="zh-CN" altLang="en-US" sz="2100" b="0" dirty="0">
                <a:solidFill>
                  <a:schemeClr val="tx1"/>
                </a:solidFill>
                <a:latin typeface="Liberation Sans"/>
              </a:rPr>
              <a:t> </a:t>
            </a:r>
            <a:r>
              <a:rPr lang="en-US" altLang="en-US" sz="2100" b="0" dirty="0">
                <a:solidFill>
                  <a:schemeClr val="tx1"/>
                </a:solidFill>
                <a:latin typeface="Liberation Sans"/>
              </a:rPr>
              <a:t>of €200 (€950 − €750). </a:t>
            </a: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a:endParaRPr>
          </a:p>
        </p:txBody>
      </p:sp>
      <p:sp>
        <p:nvSpPr>
          <p:cNvPr id="10" name="Text Box 4"/>
          <p:cNvSpPr txBox="1">
            <a:spLocks noChangeArrowheads="1"/>
          </p:cNvSpPr>
          <p:nvPr/>
        </p:nvSpPr>
        <p:spPr bwMode="auto">
          <a:xfrm>
            <a:off x="8305800" y="6369050"/>
            <a:ext cx="685800" cy="336550"/>
          </a:xfrm>
          <a:prstGeom prst="rect">
            <a:avLst/>
          </a:prstGeom>
          <a:solidFill>
            <a:schemeClr val="bg1"/>
          </a:solidFill>
          <a:ln>
            <a:noFill/>
          </a:ln>
          <a:effectLst/>
          <a:extLs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lgn="l">
              <a:spcBef>
                <a:spcPct val="20000"/>
              </a:spcBef>
              <a:buClr>
                <a:schemeClr val="accent2"/>
              </a:buClr>
              <a:buSzPct val="75000"/>
              <a:buFont typeface="Wingdings" panose="05000000000000000000" pitchFamily="2" charset="2"/>
              <a:buChar char="l"/>
              <a:defRPr sz="2800" b="1">
                <a:solidFill>
                  <a:schemeClr val="bg2"/>
                </a:solidFill>
                <a:latin typeface="Arial" panose="020B0604020202020204" pitchFamily="34" charset="0"/>
              </a:defRPr>
            </a:lvl1pPr>
            <a:lvl2pPr marL="742950" indent="-285750" algn="l">
              <a:spcBef>
                <a:spcPct val="20000"/>
              </a:spcBef>
              <a:buClr>
                <a:schemeClr val="accent2"/>
              </a:buClr>
              <a:buSzPct val="75000"/>
              <a:buFont typeface="Wingdings" panose="05000000000000000000" pitchFamily="2" charset="2"/>
              <a:buChar char="l"/>
              <a:defRPr sz="2400" b="1">
                <a:solidFill>
                  <a:schemeClr val="bg2"/>
                </a:solidFill>
                <a:latin typeface="Arial" panose="020B0604020202020204" pitchFamily="34" charset="0"/>
              </a:defRPr>
            </a:lvl2pPr>
            <a:lvl3pPr marL="11430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3pPr>
            <a:lvl4pPr marL="16002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4pPr>
            <a:lvl5pPr marL="2057400" indent="-228600" algn="l">
              <a:spcBef>
                <a:spcPct val="20000"/>
              </a:spcBef>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5pPr>
            <a:lvl6pPr marL="25146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6pPr>
            <a:lvl7pPr marL="29718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7pPr>
            <a:lvl8pPr marL="34290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8pPr>
            <a:lvl9pPr marL="3886200" indent="-228600" eaLnBrk="0" fontAlgn="base" hangingPunct="0">
              <a:spcBef>
                <a:spcPct val="20000"/>
              </a:spcBef>
              <a:spcAft>
                <a:spcPct val="0"/>
              </a:spcAft>
              <a:buClr>
                <a:schemeClr val="accent2"/>
              </a:buClr>
              <a:buSzPct val="75000"/>
              <a:buFont typeface="Wingdings" panose="05000000000000000000" pitchFamily="2" charset="2"/>
              <a:buChar char="l"/>
              <a:defRPr sz="2000" b="1">
                <a:solidFill>
                  <a:schemeClr val="bg2"/>
                </a:solidFill>
                <a:latin typeface="Arial" panose="020B0604020202020204" pitchFamily="34" charset="0"/>
              </a:defRPr>
            </a:lvl9pPr>
          </a:lstStyle>
          <a:p>
            <a:pPr algn="r">
              <a:spcBef>
                <a:spcPct val="50000"/>
              </a:spcBef>
              <a:buClrTx/>
              <a:buSzTx/>
              <a:buFontTx/>
              <a:buNone/>
            </a:pPr>
            <a:r>
              <a:rPr lang="en-US" altLang="en-US" sz="1600" i="1" dirty="0">
                <a:latin typeface="Liberation Sans"/>
              </a:rPr>
              <a:t>LO 1</a:t>
            </a:r>
          </a:p>
        </p:txBody>
      </p:sp>
      <p:sp>
        <p:nvSpPr>
          <p:cNvPr id="14" name="Rectangle 4"/>
          <p:cNvSpPr txBox="1">
            <a:spLocks noChangeArrowheads="1"/>
          </p:cNvSpPr>
          <p:nvPr/>
        </p:nvSpPr>
        <p:spPr>
          <a:xfrm>
            <a:off x="609600" y="381000"/>
            <a:ext cx="6629400" cy="582211"/>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0" indent="0" algn="l">
              <a:defRPr sz="3200" i="0">
                <a:solidFill>
                  <a:srgbClr val="CC0000"/>
                </a:solidFill>
                <a:effectLst/>
                <a:latin typeface="Liberation Sans" panose="020B0604020202020204" pitchFamily="34" charset="0"/>
              </a:defRPr>
            </a:lvl1pPr>
            <a:lvl2pPr marL="109538" indent="-109538">
              <a:defRPr sz="3000" i="1">
                <a:solidFill>
                  <a:srgbClr val="FFFF00"/>
                </a:solidFill>
                <a:effectLst>
                  <a:outerShdw blurRad="38100" dist="38100" dir="2700000" algn="tl">
                    <a:srgbClr val="C0C0C0"/>
                  </a:outerShdw>
                </a:effectLst>
              </a:defRPr>
            </a:lvl2pPr>
            <a:lvl3pPr marL="109538" indent="-109538">
              <a:defRPr sz="3000" i="1">
                <a:solidFill>
                  <a:srgbClr val="FFFF00"/>
                </a:solidFill>
                <a:effectLst>
                  <a:outerShdw blurRad="38100" dist="38100" dir="2700000" algn="tl">
                    <a:srgbClr val="C0C0C0"/>
                  </a:outerShdw>
                </a:effectLst>
              </a:defRPr>
            </a:lvl3pPr>
            <a:lvl4pPr marL="109538" indent="-109538">
              <a:defRPr sz="3000" i="1">
                <a:solidFill>
                  <a:srgbClr val="FFFF00"/>
                </a:solidFill>
                <a:effectLst>
                  <a:outerShdw blurRad="38100" dist="38100" dir="2700000" algn="tl">
                    <a:srgbClr val="C0C0C0"/>
                  </a:outerShdw>
                </a:effectLst>
              </a:defRPr>
            </a:lvl4pPr>
            <a:lvl5pPr marL="109538" indent="-109538">
              <a:defRPr sz="3000" i="1">
                <a:solidFill>
                  <a:srgbClr val="FFFF00"/>
                </a:solidFill>
                <a:effectLst>
                  <a:outerShdw blurRad="38100" dist="38100" dir="2700000" algn="tl">
                    <a:srgbClr val="C0C0C0"/>
                  </a:outerShdw>
                </a:effectLst>
              </a:defRPr>
            </a:lvl5pPr>
            <a:lvl6pPr marL="5667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6pPr>
            <a:lvl7pPr marL="10239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7pPr>
            <a:lvl8pPr marL="14811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8pPr>
            <a:lvl9pPr marL="1938338" algn="ctr" eaLnBrk="0" fontAlgn="base" hangingPunct="0">
              <a:spcBef>
                <a:spcPct val="0"/>
              </a:spcBef>
              <a:spcAft>
                <a:spcPct val="0"/>
              </a:spcAft>
              <a:defRPr sz="3000" i="1">
                <a:solidFill>
                  <a:srgbClr val="FFFF00"/>
                </a:solidFill>
                <a:effectLst>
                  <a:outerShdw blurRad="38100" dist="38100" dir="2700000" algn="tl">
                    <a:srgbClr val="C0C0C0"/>
                  </a:outerShdw>
                </a:effectLst>
              </a:defRPr>
            </a:lvl9pPr>
          </a:lstStyle>
          <a:p>
            <a:r>
              <a:rPr lang="en-US" altLang="en-US" dirty="0"/>
              <a:t>Net Realizable Value </a:t>
            </a:r>
            <a:r>
              <a:rPr lang="en-US" altLang="en-US" dirty="0" err="1"/>
              <a:t>可变现净值</a:t>
            </a:r>
            <a:endParaRPr lang="en-US" dirty="0"/>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41" y="1479434"/>
            <a:ext cx="7803959" cy="17414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6" name="Rectangle 15"/>
          <p:cNvSpPr/>
          <p:nvPr/>
        </p:nvSpPr>
        <p:spPr>
          <a:xfrm>
            <a:off x="7010400" y="833103"/>
            <a:ext cx="1837825" cy="646331"/>
          </a:xfrm>
          <a:prstGeom prst="rect">
            <a:avLst/>
          </a:prstGeom>
          <a:noFill/>
        </p:spPr>
        <p:txBody>
          <a:bodyPr wrap="square">
            <a:spAutoFit/>
          </a:bodyPr>
          <a:lstStyle/>
          <a:p>
            <a:pPr algn="l"/>
            <a:r>
              <a:rPr lang="en-US" sz="1200" dirty="0">
                <a:solidFill>
                  <a:srgbClr val="006666"/>
                </a:solidFill>
                <a:latin typeface="Liberation Sans" panose="020B0604020202020204" pitchFamily="34" charset="0"/>
              </a:rPr>
              <a:t>ILLUSTRATION 9.1</a:t>
            </a:r>
          </a:p>
          <a:p>
            <a:pPr algn="l"/>
            <a:r>
              <a:rPr lang="en-US" sz="1200" b="0" dirty="0">
                <a:solidFill>
                  <a:schemeClr val="tx1"/>
                </a:solidFill>
                <a:latin typeface="Liberation Sans" panose="020B0604020202020204" pitchFamily="34" charset="0"/>
              </a:rPr>
              <a:t>Computation of Net Realizable Value</a:t>
            </a:r>
            <a:endParaRPr lang="en-US" sz="1200" dirty="0">
              <a:solidFill>
                <a:schemeClr val="tx1"/>
              </a:solidFill>
              <a:latin typeface="Liberation Sans" panose="020B0604020202020204" pitchFamily="34" charset="0"/>
            </a:endParaRPr>
          </a:p>
        </p:txBody>
      </p:sp>
    </p:spTree>
    <p:extLst>
      <p:ext uri="{BB962C8B-B14F-4D97-AF65-F5344CB8AC3E}">
        <p14:creationId xmlns:p14="http://schemas.microsoft.com/office/powerpoint/2010/main" val="4166611155"/>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56" name="Rectangle 12"/>
          <p:cNvSpPr>
            <a:spLocks noChangeArrowheads="1"/>
          </p:cNvSpPr>
          <p:nvPr/>
        </p:nvSpPr>
        <p:spPr bwMode="auto">
          <a:xfrm>
            <a:off x="457200" y="5769857"/>
            <a:ext cx="2498076"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1200" dirty="0">
                <a:solidFill>
                  <a:srgbClr val="006666"/>
                </a:solidFill>
                <a:effectLst/>
                <a:latin typeface="Liberation Sans" panose="020B0604020202020204" pitchFamily="34" charset="0"/>
              </a:rPr>
              <a:t>ILLUSTRATION 9.2</a:t>
            </a:r>
          </a:p>
          <a:p>
            <a:pPr algn="l"/>
            <a:r>
              <a:rPr lang="en-US" altLang="en-US" sz="1200" b="0" dirty="0">
                <a:solidFill>
                  <a:schemeClr val="tx1"/>
                </a:solidFill>
                <a:effectLst/>
                <a:latin typeface="Liberation Sans" panose="020B0604020202020204" pitchFamily="34" charset="0"/>
              </a:rPr>
              <a:t>LCNRV Disclosures</a:t>
            </a:r>
          </a:p>
        </p:txBody>
      </p:sp>
      <p:sp>
        <p:nvSpPr>
          <p:cNvPr id="11"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7"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8" name="Rectangle 4"/>
          <p:cNvSpPr txBox="1">
            <a:spLocks noChangeArrowheads="1"/>
          </p:cNvSpPr>
          <p:nvPr/>
        </p:nvSpPr>
        <p:spPr>
          <a:xfrm>
            <a:off x="609600" y="381000"/>
            <a:ext cx="6781800" cy="582211"/>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r>
              <a:rPr lang="en-US" altLang="en-US" sz="3200" i="0" kern="1200" dirty="0">
                <a:solidFill>
                  <a:srgbClr val="CC0000"/>
                </a:solidFill>
                <a:effectLst/>
                <a:latin typeface="Liberation Sans" panose="020B0604020202020204" pitchFamily="34" charset="0"/>
                <a:ea typeface="+mn-ea"/>
                <a:cs typeface="+mn-cs"/>
              </a:rPr>
              <a:t>Net Realizable Value</a:t>
            </a:r>
            <a:r>
              <a:rPr lang="zh-CN" altLang="en-US" sz="3200" i="0" kern="1200" dirty="0">
                <a:solidFill>
                  <a:srgbClr val="CC0000"/>
                </a:solidFill>
                <a:effectLst/>
                <a:latin typeface="Liberation Sans" panose="020B0604020202020204" pitchFamily="34" charset="0"/>
                <a:ea typeface="+mn-ea"/>
                <a:cs typeface="+mn-cs"/>
              </a:rPr>
              <a:t> 可变现净值</a:t>
            </a:r>
            <a:endParaRPr lang="en-US" sz="3200" i="0" kern="1200" dirty="0">
              <a:solidFill>
                <a:srgbClr val="CC0000"/>
              </a:solidFill>
              <a:effectLst/>
              <a:latin typeface="Liberation Sans" panose="020B0604020202020204" pitchFamily="34" charset="0"/>
              <a:ea typeface="+mn-ea"/>
              <a:cs typeface="+mn-cs"/>
            </a:endParaRPr>
          </a:p>
        </p:txBody>
      </p:sp>
      <p:pic>
        <p:nvPicPr>
          <p:cNvPr id="5" name="Picture 4">
            <a:extLst>
              <a:ext uri="{FF2B5EF4-FFF2-40B4-BE49-F238E27FC236}">
                <a16:creationId xmlns:a16="http://schemas.microsoft.com/office/drawing/2014/main" id="{8FFF563E-4A23-4F2E-D089-FBD9A18EB017}"/>
              </a:ext>
            </a:extLst>
          </p:cNvPr>
          <p:cNvPicPr>
            <a:picLocks noChangeAspect="1"/>
          </p:cNvPicPr>
          <p:nvPr/>
        </p:nvPicPr>
        <p:blipFill>
          <a:blip r:embed="rId3"/>
          <a:stretch>
            <a:fillRect/>
          </a:stretch>
        </p:blipFill>
        <p:spPr>
          <a:xfrm>
            <a:off x="304800" y="2221770"/>
            <a:ext cx="8534400" cy="3428999"/>
          </a:xfrm>
          <a:prstGeom prst="rect">
            <a:avLst/>
          </a:prstGeom>
        </p:spPr>
      </p:pic>
      <p:sp>
        <p:nvSpPr>
          <p:cNvPr id="9" name="TextBox 8">
            <a:extLst>
              <a:ext uri="{FF2B5EF4-FFF2-40B4-BE49-F238E27FC236}">
                <a16:creationId xmlns:a16="http://schemas.microsoft.com/office/drawing/2014/main" id="{E45BECB6-4BAA-B107-1513-52D5A05C0E12}"/>
              </a:ext>
            </a:extLst>
          </p:cNvPr>
          <p:cNvSpPr txBox="1"/>
          <p:nvPr/>
        </p:nvSpPr>
        <p:spPr>
          <a:xfrm>
            <a:off x="152400" y="1295400"/>
            <a:ext cx="8077200" cy="677108"/>
          </a:xfrm>
          <a:prstGeom prst="rect">
            <a:avLst/>
          </a:prstGeom>
          <a:noFill/>
        </p:spPr>
        <p:txBody>
          <a:bodyPr wrap="square">
            <a:spAutoFit/>
          </a:bodyPr>
          <a:lstStyle/>
          <a:p>
            <a:r>
              <a:rPr lang="en-US" altLang="en-US" dirty="0">
                <a:solidFill>
                  <a:schemeClr val="tx2"/>
                </a:solidFill>
                <a:latin typeface=""/>
              </a:rPr>
              <a:t>Companies therefore report their inventories at the lower-of-cost-or-net realizable value (LCNRV) at each reporting date. </a:t>
            </a:r>
            <a:endParaRPr lang="en-CN" dirty="0">
              <a:solidFill>
                <a:schemeClr val="tx2"/>
              </a:solidFill>
              <a:latin typeface=""/>
            </a:endParaRPr>
          </a:p>
        </p:txBody>
      </p:sp>
    </p:spTree>
    <p:extLst>
      <p:ext uri="{BB962C8B-B14F-4D97-AF65-F5344CB8AC3E}">
        <p14:creationId xmlns:p14="http://schemas.microsoft.com/office/powerpoint/2010/main" val="1544470187"/>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72303"/>
            <a:ext cx="8382000" cy="3903556"/>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006595" name="Text Box 3"/>
          <p:cNvSpPr txBox="1">
            <a:spLocks noChangeArrowheads="1"/>
          </p:cNvSpPr>
          <p:nvPr/>
        </p:nvSpPr>
        <p:spPr bwMode="auto">
          <a:xfrm>
            <a:off x="609600" y="1306416"/>
            <a:ext cx="5562600" cy="83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800">
                <a:solidFill>
                  <a:srgbClr val="800000"/>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sz="2300" b="0" dirty="0">
                <a:solidFill>
                  <a:schemeClr val="tx1"/>
                </a:solidFill>
              </a:rPr>
              <a:t>Jinn-Feng Foods computes its inventory at LCNRV (amounts in thousands).</a:t>
            </a:r>
          </a:p>
        </p:txBody>
      </p:sp>
      <p:sp>
        <p:nvSpPr>
          <p:cNvPr id="8" name="Rectangle 4"/>
          <p:cNvSpPr>
            <a:spLocks noGrp="1" noChangeArrowheads="1"/>
          </p:cNvSpPr>
          <p:nvPr>
            <p:ph type="title" idx="4294967295"/>
          </p:nvPr>
        </p:nvSpPr>
        <p:spPr>
          <a:xfrm>
            <a:off x="304800" y="364379"/>
            <a:ext cx="6324600" cy="582613"/>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p>
            <a:pPr marL="0" indent="0" algn="l"/>
            <a:r>
              <a:rPr lang="en-US" altLang="en-US" sz="3200" i="0" kern="1200" dirty="0">
                <a:solidFill>
                  <a:srgbClr val="CC0000"/>
                </a:solidFill>
                <a:effectLst/>
                <a:latin typeface="Liberation Sans" panose="020B0604020202020204" pitchFamily="34" charset="0"/>
                <a:ea typeface="+mn-ea"/>
                <a:cs typeface="+mn-cs"/>
              </a:rPr>
              <a:t>Illustration of LCNRV</a:t>
            </a:r>
            <a:endParaRPr lang="en-US" sz="3200" i="0" kern="1200" dirty="0">
              <a:solidFill>
                <a:srgbClr val="CC0000"/>
              </a:solidFill>
              <a:effectLst/>
              <a:latin typeface="Liberation Sans" panose="020B0604020202020204" pitchFamily="34" charset="0"/>
              <a:ea typeface="+mn-ea"/>
              <a:cs typeface="+mn-cs"/>
            </a:endParaRPr>
          </a:p>
        </p:txBody>
      </p:sp>
      <p:sp>
        <p:nvSpPr>
          <p:cNvPr id="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 name="Rectangle 2"/>
          <p:cNvSpPr/>
          <p:nvPr/>
        </p:nvSpPr>
        <p:spPr>
          <a:xfrm>
            <a:off x="7239000" y="1676400"/>
            <a:ext cx="1676400" cy="646331"/>
          </a:xfrm>
          <a:prstGeom prst="rect">
            <a:avLst/>
          </a:prstGeom>
          <a:solidFill>
            <a:schemeClr val="bg1"/>
          </a:solidFill>
          <a:ln>
            <a:noFill/>
          </a:ln>
          <a:effectLst/>
        </p:spPr>
        <p:txBody>
          <a:bodyPr wrap="square">
            <a:spAutoFit/>
          </a:bodyPr>
          <a:lstStyle/>
          <a:p>
            <a:pPr algn="l"/>
            <a:r>
              <a:rPr lang="en-US" sz="1200" dirty="0">
                <a:solidFill>
                  <a:srgbClr val="006666"/>
                </a:solidFill>
                <a:latin typeface="Liberation Sans" panose="020B0604020202020204" pitchFamily="34" charset="0"/>
              </a:rPr>
              <a:t>ILLUSTRATION 9.3</a:t>
            </a:r>
          </a:p>
          <a:p>
            <a:pPr algn="l"/>
            <a:r>
              <a:rPr lang="en-US" sz="1200" b="0" dirty="0">
                <a:solidFill>
                  <a:schemeClr val="tx1"/>
                </a:solidFill>
                <a:latin typeface="Liberation Sans" panose="020B0604020202020204" pitchFamily="34" charset="0"/>
              </a:rPr>
              <a:t>Determining Final Inventory Value</a:t>
            </a:r>
          </a:p>
        </p:txBody>
      </p:sp>
      <p:sp>
        <p:nvSpPr>
          <p:cNvPr id="7"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Tree>
    <p:extLst>
      <p:ext uri="{BB962C8B-B14F-4D97-AF65-F5344CB8AC3E}">
        <p14:creationId xmlns:p14="http://schemas.microsoft.com/office/powerpoint/2010/main" val="1046173844"/>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999" y="2362200"/>
            <a:ext cx="8458201" cy="3500888"/>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cap="sq" cmpd="sng">
                <a:solidFill>
                  <a:srgbClr val="800000"/>
                </a:solidFill>
                <a:prstDash val="solid"/>
                <a:miter lim="800000"/>
                <a:headEnd/>
                <a:tailEnd/>
              </a14:hiddenLine>
            </a:ext>
          </a:extLst>
        </p:spPr>
      </p:pic>
      <p:sp>
        <p:nvSpPr>
          <p:cNvPr id="1010694" name="Rectangle 6"/>
          <p:cNvSpPr>
            <a:spLocks noChangeArrowheads="1"/>
          </p:cNvSpPr>
          <p:nvPr/>
        </p:nvSpPr>
        <p:spPr bwMode="auto">
          <a:xfrm>
            <a:off x="4953000" y="34246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695" name="Rectangle 7"/>
          <p:cNvSpPr>
            <a:spLocks noChangeArrowheads="1"/>
          </p:cNvSpPr>
          <p:nvPr/>
        </p:nvSpPr>
        <p:spPr bwMode="auto">
          <a:xfrm>
            <a:off x="4953000" y="36532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696" name="Rectangle 8"/>
          <p:cNvSpPr>
            <a:spLocks noChangeArrowheads="1"/>
          </p:cNvSpPr>
          <p:nvPr/>
        </p:nvSpPr>
        <p:spPr bwMode="auto">
          <a:xfrm>
            <a:off x="4953000" y="38818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697" name="Rectangle 9"/>
          <p:cNvSpPr>
            <a:spLocks noChangeArrowheads="1"/>
          </p:cNvSpPr>
          <p:nvPr/>
        </p:nvSpPr>
        <p:spPr bwMode="auto">
          <a:xfrm>
            <a:off x="4953000" y="46438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698" name="Rectangle 10"/>
          <p:cNvSpPr>
            <a:spLocks noChangeArrowheads="1"/>
          </p:cNvSpPr>
          <p:nvPr/>
        </p:nvSpPr>
        <p:spPr bwMode="auto">
          <a:xfrm>
            <a:off x="4953000" y="48724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699" name="Rectangle 11"/>
          <p:cNvSpPr>
            <a:spLocks noChangeArrowheads="1"/>
          </p:cNvSpPr>
          <p:nvPr/>
        </p:nvSpPr>
        <p:spPr bwMode="auto">
          <a:xfrm>
            <a:off x="4953000" y="54058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700" name="Rectangle 12"/>
          <p:cNvSpPr>
            <a:spLocks noChangeArrowheads="1"/>
          </p:cNvSpPr>
          <p:nvPr/>
        </p:nvSpPr>
        <p:spPr bwMode="auto">
          <a:xfrm>
            <a:off x="6400800" y="41104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701" name="Rectangle 13"/>
          <p:cNvSpPr>
            <a:spLocks noChangeArrowheads="1"/>
          </p:cNvSpPr>
          <p:nvPr/>
        </p:nvSpPr>
        <p:spPr bwMode="auto">
          <a:xfrm>
            <a:off x="6400800" y="51010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702" name="Rectangle 14"/>
          <p:cNvSpPr>
            <a:spLocks noChangeArrowheads="1"/>
          </p:cNvSpPr>
          <p:nvPr/>
        </p:nvSpPr>
        <p:spPr bwMode="auto">
          <a:xfrm>
            <a:off x="6400800" y="54058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010703" name="Rectangle 15"/>
          <p:cNvSpPr>
            <a:spLocks noChangeArrowheads="1"/>
          </p:cNvSpPr>
          <p:nvPr/>
        </p:nvSpPr>
        <p:spPr bwMode="auto">
          <a:xfrm>
            <a:off x="7696200" y="5405888"/>
            <a:ext cx="914400" cy="228600"/>
          </a:xfrm>
          <a:prstGeom prst="rect">
            <a:avLst/>
          </a:prstGeom>
          <a:solidFill>
            <a:schemeClr val="bg1"/>
          </a:solidFill>
          <a:ln w="12700" cap="sq">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sp>
        <p:nvSpPr>
          <p:cNvPr id="19" name="Line 16"/>
          <p:cNvSpPr>
            <a:spLocks noChangeShapeType="1"/>
          </p:cNvSpPr>
          <p:nvPr/>
        </p:nvSpPr>
        <p:spPr bwMode="auto">
          <a:xfrm>
            <a:off x="381000" y="1066800"/>
            <a:ext cx="83820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dirty="0">
              <a:effectLst>
                <a:outerShdw blurRad="38100" dist="38100" dir="2700000" algn="tl">
                  <a:srgbClr val="000000">
                    <a:alpha val="43137"/>
                  </a:srgbClr>
                </a:outerShdw>
              </a:effectLst>
              <a:latin typeface="Liberation Sans" panose="020B0604020202020204" pitchFamily="34" charset="0"/>
            </a:endParaRPr>
          </a:p>
        </p:txBody>
      </p:sp>
      <p:sp>
        <p:nvSpPr>
          <p:cNvPr id="3" name="Rectangle 2"/>
          <p:cNvSpPr/>
          <p:nvPr/>
        </p:nvSpPr>
        <p:spPr>
          <a:xfrm>
            <a:off x="326832" y="5907152"/>
            <a:ext cx="3581400" cy="461665"/>
          </a:xfrm>
          <a:prstGeom prst="rect">
            <a:avLst/>
          </a:prstGeom>
          <a:solidFill>
            <a:schemeClr val="bg1"/>
          </a:solidFill>
          <a:ln>
            <a:noFill/>
          </a:ln>
          <a:effectLst/>
        </p:spPr>
        <p:txBody>
          <a:bodyPr wrap="square">
            <a:spAutoFit/>
          </a:bodyPr>
          <a:lstStyle/>
          <a:p>
            <a:pPr algn="l"/>
            <a:r>
              <a:rPr lang="en-US" sz="1200" dirty="0">
                <a:solidFill>
                  <a:srgbClr val="006666"/>
                </a:solidFill>
                <a:latin typeface="Liberation Sans" panose="020B0604020202020204" pitchFamily="34" charset="0"/>
              </a:rPr>
              <a:t>ILLUSTRATION 9.4</a:t>
            </a:r>
          </a:p>
          <a:p>
            <a:pPr algn="l"/>
            <a:r>
              <a:rPr lang="en-US" sz="1200" b="0" dirty="0">
                <a:solidFill>
                  <a:schemeClr val="tx1"/>
                </a:solidFill>
                <a:latin typeface="Liberation Sans" panose="020B0604020202020204" pitchFamily="34" charset="0"/>
              </a:rPr>
              <a:t>Alternative Applications of LCNRV</a:t>
            </a:r>
          </a:p>
        </p:txBody>
      </p:sp>
      <p:sp>
        <p:nvSpPr>
          <p:cNvPr id="17" name="Text Box 5"/>
          <p:cNvSpPr txBox="1">
            <a:spLocks noChangeArrowheads="1"/>
          </p:cNvSpPr>
          <p:nvPr/>
        </p:nvSpPr>
        <p:spPr bwMode="auto">
          <a:xfrm>
            <a:off x="8077200" y="640080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1</a:t>
            </a:r>
          </a:p>
        </p:txBody>
      </p:sp>
      <p:sp>
        <p:nvSpPr>
          <p:cNvPr id="20" name="Rectangle 4"/>
          <p:cNvSpPr txBox="1">
            <a:spLocks noChangeArrowheads="1"/>
          </p:cNvSpPr>
          <p:nvPr/>
        </p:nvSpPr>
        <p:spPr>
          <a:xfrm>
            <a:off x="609600" y="381000"/>
            <a:ext cx="6324600" cy="582211"/>
          </a:xfrm>
          <a:prstGeom prst="rect">
            <a:avLst/>
          </a:prstGeom>
          <a:noFill/>
          <a:ln w="63500">
            <a:noFill/>
            <a:miter lim="800000"/>
            <a:headEnd/>
            <a:tailEnd/>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vert="horz" wrap="square" lIns="90488" tIns="44450" rIns="90488" bIns="44450" numCol="1" anchor="t" anchorCtr="0" compatLnSpc="1">
            <a:prstTxWarp prst="textNoShape">
              <a:avLst/>
            </a:prstTxWarp>
            <a:spAutoFit/>
          </a:bodyPr>
          <a:lstStyle>
            <a:lvl1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mj-lt"/>
                <a:ea typeface="+mj-ea"/>
                <a:cs typeface="+mj-cs"/>
              </a:defRPr>
            </a:lvl1pPr>
            <a:lvl2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2pPr>
            <a:lvl3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3pPr>
            <a:lvl4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4pPr>
            <a:lvl5pPr marL="109538" indent="-1095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5pPr>
            <a:lvl6pPr marL="5667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6pPr>
            <a:lvl7pPr marL="10239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7pPr>
            <a:lvl8pPr marL="14811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8pPr>
            <a:lvl9pPr marL="1938338" algn="ctr" rtl="0" eaLnBrk="0" fontAlgn="base" hangingPunct="0">
              <a:spcBef>
                <a:spcPct val="0"/>
              </a:spcBef>
              <a:spcAft>
                <a:spcPct val="0"/>
              </a:spcAft>
              <a:defRPr sz="3000" b="1" i="1">
                <a:solidFill>
                  <a:srgbClr val="FFFF00"/>
                </a:solidFill>
                <a:effectLst>
                  <a:outerShdw blurRad="38100" dist="38100" dir="2700000" algn="tl">
                    <a:srgbClr val="C0C0C0"/>
                  </a:outerShdw>
                </a:effectLst>
                <a:latin typeface="Comic Sans MS" pitchFamily="66" charset="0"/>
              </a:defRPr>
            </a:lvl9pPr>
          </a:lstStyle>
          <a:p>
            <a:pPr marL="0" indent="0" algn="l"/>
            <a:r>
              <a:rPr lang="en-US" altLang="en-US" sz="3200" i="0" dirty="0">
                <a:solidFill>
                  <a:srgbClr val="CC0000"/>
                </a:solidFill>
                <a:effectLst/>
                <a:latin typeface="Liberation Sans" panose="020B0604020202020204" pitchFamily="34" charset="0"/>
                <a:ea typeface="+mn-ea"/>
                <a:cs typeface="+mn-cs"/>
              </a:rPr>
              <a:t>Methods of Applying LCNRV</a:t>
            </a:r>
            <a:endParaRPr lang="en-US" sz="3200" i="0" dirty="0">
              <a:solidFill>
                <a:srgbClr val="CC0000"/>
              </a:solidFill>
              <a:effectLst/>
              <a:latin typeface="Liberation Sans" panose="020B0604020202020204" pitchFamily="34" charset="0"/>
              <a:ea typeface="+mn-ea"/>
              <a:cs typeface="+mn-cs"/>
            </a:endParaRPr>
          </a:p>
        </p:txBody>
      </p:sp>
      <p:sp>
        <p:nvSpPr>
          <p:cNvPr id="21" name="Text Box 3"/>
          <p:cNvSpPr txBox="1">
            <a:spLocks noChangeArrowheads="1"/>
          </p:cNvSpPr>
          <p:nvPr/>
        </p:nvSpPr>
        <p:spPr bwMode="auto">
          <a:xfrm>
            <a:off x="609600" y="1306416"/>
            <a:ext cx="8077200" cy="83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a:lnSpc>
                <a:spcPct val="105000"/>
              </a:lnSpc>
              <a:spcBef>
                <a:spcPct val="30000"/>
              </a:spcBef>
              <a:buSzPct val="80000"/>
              <a:defRPr sz="2800">
                <a:solidFill>
                  <a:srgbClr val="800000"/>
                </a:solidFill>
                <a:latin typeface="Liberation Sans" panose="020B0604020202020204" pitchFamily="34"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algn="ctr" eaLnBrk="0" fontAlgn="base" hangingPunct="0">
              <a:spcBef>
                <a:spcPct val="0"/>
              </a:spcBef>
              <a:spcAft>
                <a:spcPct val="0"/>
              </a:spcAft>
              <a:defRPr sz="2800">
                <a:solidFill>
                  <a:schemeClr val="tx1"/>
                </a:solidFill>
                <a:latin typeface="Times New Roman" pitchFamily="18" charset="0"/>
              </a:defRPr>
            </a:lvl6pPr>
            <a:lvl7pPr marL="2971800" indent="-228600" algn="ctr" eaLnBrk="0" fontAlgn="base" hangingPunct="0">
              <a:spcBef>
                <a:spcPct val="0"/>
              </a:spcBef>
              <a:spcAft>
                <a:spcPct val="0"/>
              </a:spcAft>
              <a:defRPr sz="2800">
                <a:solidFill>
                  <a:schemeClr val="tx1"/>
                </a:solidFill>
                <a:latin typeface="Times New Roman" pitchFamily="18" charset="0"/>
              </a:defRPr>
            </a:lvl7pPr>
            <a:lvl8pPr marL="3429000" indent="-228600" algn="ctr" eaLnBrk="0" fontAlgn="base" hangingPunct="0">
              <a:spcBef>
                <a:spcPct val="0"/>
              </a:spcBef>
              <a:spcAft>
                <a:spcPct val="0"/>
              </a:spcAft>
              <a:defRPr sz="2800">
                <a:solidFill>
                  <a:schemeClr val="tx1"/>
                </a:solidFill>
                <a:latin typeface="Times New Roman" pitchFamily="18" charset="0"/>
              </a:defRPr>
            </a:lvl8pPr>
            <a:lvl9pPr marL="3886200" indent="-228600" algn="ctr" eaLnBrk="0" fontAlgn="base" hangingPunct="0">
              <a:spcBef>
                <a:spcPct val="0"/>
              </a:spcBef>
              <a:spcAft>
                <a:spcPct val="0"/>
              </a:spcAft>
              <a:defRPr sz="2800">
                <a:solidFill>
                  <a:schemeClr val="tx1"/>
                </a:solidFill>
                <a:latin typeface="Times New Roman" pitchFamily="18" charset="0"/>
              </a:defRPr>
            </a:lvl9pPr>
          </a:lstStyle>
          <a:p>
            <a:r>
              <a:rPr lang="en-US" altLang="en-US" sz="2300" b="0" dirty="0">
                <a:solidFill>
                  <a:schemeClr val="tx1"/>
                </a:solidFill>
              </a:rPr>
              <a:t>Assume that Jinn-Feng Foods separates its food products into two major groups, frozen and canned.</a:t>
            </a:r>
          </a:p>
        </p:txBody>
      </p:sp>
    </p:spTree>
    <p:extLst>
      <p:ext uri="{BB962C8B-B14F-4D97-AF65-F5344CB8AC3E}">
        <p14:creationId xmlns:p14="http://schemas.microsoft.com/office/powerpoint/2010/main" val="27161677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010694"/>
                                        </p:tgtEl>
                                      </p:cBhvr>
                                    </p:animEffect>
                                    <p:set>
                                      <p:cBhvr>
                                        <p:cTn id="7" dur="1" fill="hold">
                                          <p:stCondLst>
                                            <p:cond delay="499"/>
                                          </p:stCondLst>
                                        </p:cTn>
                                        <p:tgtEl>
                                          <p:spTgt spid="101069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010695"/>
                                        </p:tgtEl>
                                      </p:cBhvr>
                                    </p:animEffect>
                                    <p:set>
                                      <p:cBhvr>
                                        <p:cTn id="12" dur="1" fill="hold">
                                          <p:stCondLst>
                                            <p:cond delay="499"/>
                                          </p:stCondLst>
                                        </p:cTn>
                                        <p:tgtEl>
                                          <p:spTgt spid="101069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010696"/>
                                        </p:tgtEl>
                                      </p:cBhvr>
                                    </p:animEffect>
                                    <p:set>
                                      <p:cBhvr>
                                        <p:cTn id="17" dur="1" fill="hold">
                                          <p:stCondLst>
                                            <p:cond delay="499"/>
                                          </p:stCondLst>
                                        </p:cTn>
                                        <p:tgtEl>
                                          <p:spTgt spid="101069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010697"/>
                                        </p:tgtEl>
                                      </p:cBhvr>
                                    </p:animEffect>
                                    <p:set>
                                      <p:cBhvr>
                                        <p:cTn id="22" dur="1" fill="hold">
                                          <p:stCondLst>
                                            <p:cond delay="499"/>
                                          </p:stCondLst>
                                        </p:cTn>
                                        <p:tgtEl>
                                          <p:spTgt spid="1010697"/>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xit" presetSubtype="8" fill="hold" grpId="0" nodeType="clickEffect">
                                  <p:stCondLst>
                                    <p:cond delay="0"/>
                                  </p:stCondLst>
                                  <p:childTnLst>
                                    <p:animEffect transition="out" filter="wipe(left)">
                                      <p:cBhvr>
                                        <p:cTn id="26" dur="500"/>
                                        <p:tgtEl>
                                          <p:spTgt spid="1010698"/>
                                        </p:tgtEl>
                                      </p:cBhvr>
                                    </p:animEffect>
                                    <p:set>
                                      <p:cBhvr>
                                        <p:cTn id="27" dur="1" fill="hold">
                                          <p:stCondLst>
                                            <p:cond delay="499"/>
                                          </p:stCondLst>
                                        </p:cTn>
                                        <p:tgtEl>
                                          <p:spTgt spid="1010698"/>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xit" presetSubtype="8" fill="hold" grpId="0" nodeType="clickEffect">
                                  <p:stCondLst>
                                    <p:cond delay="0"/>
                                  </p:stCondLst>
                                  <p:childTnLst>
                                    <p:animEffect transition="out" filter="wipe(left)">
                                      <p:cBhvr>
                                        <p:cTn id="31" dur="500"/>
                                        <p:tgtEl>
                                          <p:spTgt spid="1010699"/>
                                        </p:tgtEl>
                                      </p:cBhvr>
                                    </p:animEffect>
                                    <p:set>
                                      <p:cBhvr>
                                        <p:cTn id="32" dur="1" fill="hold">
                                          <p:stCondLst>
                                            <p:cond delay="499"/>
                                          </p:stCondLst>
                                        </p:cTn>
                                        <p:tgtEl>
                                          <p:spTgt spid="1010699"/>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xit" presetSubtype="8" fill="hold" grpId="0" nodeType="clickEffect">
                                  <p:stCondLst>
                                    <p:cond delay="0"/>
                                  </p:stCondLst>
                                  <p:childTnLst>
                                    <p:animEffect transition="out" filter="wipe(left)">
                                      <p:cBhvr>
                                        <p:cTn id="36" dur="500"/>
                                        <p:tgtEl>
                                          <p:spTgt spid="1010700"/>
                                        </p:tgtEl>
                                      </p:cBhvr>
                                    </p:animEffect>
                                    <p:set>
                                      <p:cBhvr>
                                        <p:cTn id="37" dur="1" fill="hold">
                                          <p:stCondLst>
                                            <p:cond delay="499"/>
                                          </p:stCondLst>
                                        </p:cTn>
                                        <p:tgtEl>
                                          <p:spTgt spid="101070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xit" presetSubtype="8" fill="hold" grpId="0" nodeType="clickEffect">
                                  <p:stCondLst>
                                    <p:cond delay="0"/>
                                  </p:stCondLst>
                                  <p:childTnLst>
                                    <p:animEffect transition="out" filter="wipe(left)">
                                      <p:cBhvr>
                                        <p:cTn id="41" dur="500"/>
                                        <p:tgtEl>
                                          <p:spTgt spid="1010701"/>
                                        </p:tgtEl>
                                      </p:cBhvr>
                                    </p:animEffect>
                                    <p:set>
                                      <p:cBhvr>
                                        <p:cTn id="42" dur="1" fill="hold">
                                          <p:stCondLst>
                                            <p:cond delay="499"/>
                                          </p:stCondLst>
                                        </p:cTn>
                                        <p:tgtEl>
                                          <p:spTgt spid="1010701"/>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xit" presetSubtype="8" fill="hold" grpId="0" nodeType="clickEffect">
                                  <p:stCondLst>
                                    <p:cond delay="0"/>
                                  </p:stCondLst>
                                  <p:childTnLst>
                                    <p:animEffect transition="out" filter="wipe(left)">
                                      <p:cBhvr>
                                        <p:cTn id="46" dur="500"/>
                                        <p:tgtEl>
                                          <p:spTgt spid="1010702"/>
                                        </p:tgtEl>
                                      </p:cBhvr>
                                    </p:animEffect>
                                    <p:set>
                                      <p:cBhvr>
                                        <p:cTn id="47" dur="1" fill="hold">
                                          <p:stCondLst>
                                            <p:cond delay="499"/>
                                          </p:stCondLst>
                                        </p:cTn>
                                        <p:tgtEl>
                                          <p:spTgt spid="101070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xit" presetSubtype="8" fill="hold" grpId="0" nodeType="clickEffect">
                                  <p:stCondLst>
                                    <p:cond delay="0"/>
                                  </p:stCondLst>
                                  <p:childTnLst>
                                    <p:animEffect transition="out" filter="wipe(left)">
                                      <p:cBhvr>
                                        <p:cTn id="51" dur="500"/>
                                        <p:tgtEl>
                                          <p:spTgt spid="1010703"/>
                                        </p:tgtEl>
                                      </p:cBhvr>
                                    </p:animEffect>
                                    <p:set>
                                      <p:cBhvr>
                                        <p:cTn id="52" dur="1" fill="hold">
                                          <p:stCondLst>
                                            <p:cond delay="499"/>
                                          </p:stCondLst>
                                        </p:cTn>
                                        <p:tgtEl>
                                          <p:spTgt spid="10107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4" grpId="0" animBg="1"/>
      <p:bldP spid="1010695" grpId="0" animBg="1"/>
      <p:bldP spid="1010696" grpId="0" animBg="1"/>
      <p:bldP spid="1010697" grpId="0" animBg="1"/>
      <p:bldP spid="1010698" grpId="0" animBg="1"/>
      <p:bldP spid="1010699" grpId="0" animBg="1"/>
      <p:bldP spid="1010700" grpId="0" animBg="1"/>
      <p:bldP spid="1010701" grpId="0" animBg="1"/>
      <p:bldP spid="1010702" grpId="0" animBg="1"/>
      <p:bldP spid="101070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32.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hitsz">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hitsz" id="{F02FF392-DBFF-47A6-8723-A54652F187A4}" vid="{58E87B9C-AD53-42B3-BF8A-6F45B167C92F}"/>
    </a:ext>
  </a:extLst>
</a:theme>
</file>

<file path=ppt/theme/theme2.xml><?xml version="1.0" encoding="utf-8"?>
<a:theme xmlns:a="http://schemas.openxmlformats.org/drawingml/2006/main" name="Office 主题">
  <a:themeElements>
    <a:clrScheme name="自定义 4">
      <a:dk1>
        <a:sysClr val="windowText" lastClr="000000"/>
      </a:dk1>
      <a:lt1>
        <a:sysClr val="window" lastClr="FFFFFF"/>
      </a:lt1>
      <a:dk2>
        <a:srgbClr val="1F497D"/>
      </a:dk2>
      <a:lt2>
        <a:srgbClr val="EEECE1"/>
      </a:lt2>
      <a:accent1>
        <a:srgbClr val="002060"/>
      </a:accent1>
      <a:accent2>
        <a:srgbClr val="0070C0"/>
      </a:accent2>
      <a:accent3>
        <a:srgbClr val="00B0F0"/>
      </a:accent3>
      <a:accent4>
        <a:srgbClr val="595959"/>
      </a:accent4>
      <a:accent5>
        <a:srgbClr val="7F7F7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18403</TotalTime>
  <Pages>43</Pages>
  <Words>2472</Words>
  <Application>Microsoft Macintosh PowerPoint</Application>
  <PresentationFormat>On-screen Show (4:3)</PresentationFormat>
  <Paragraphs>240</Paragraphs>
  <Slides>35</Slides>
  <Notes>22</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35</vt:i4>
      </vt:variant>
    </vt:vector>
  </HeadingPairs>
  <TitlesOfParts>
    <vt:vector size="48" baseType="lpstr">
      <vt:lpstr>Liberation Sans</vt:lpstr>
      <vt:lpstr>Microsoft Yahei</vt:lpstr>
      <vt:lpstr>思源黑体 CN Bold</vt:lpstr>
      <vt:lpstr>思源黑体 CN Light</vt:lpstr>
      <vt:lpstr>思源黑体 CN Regular</vt:lpstr>
      <vt:lpstr>Arial</vt:lpstr>
      <vt:lpstr>Arial</vt:lpstr>
      <vt:lpstr>Comic Sans MS</vt:lpstr>
      <vt:lpstr>Georgia</vt:lpstr>
      <vt:lpstr>Wingdings</vt:lpstr>
      <vt:lpstr>hitsz</vt:lpstr>
      <vt:lpstr>Office 主题</vt:lpstr>
      <vt:lpstr>Worksheet</vt:lpstr>
      <vt:lpstr>PowerPoint Presentation</vt:lpstr>
      <vt:lpstr>LEARNING OBJECTIVES</vt:lpstr>
      <vt:lpstr>PowerPoint Presentation</vt:lpstr>
      <vt:lpstr>Lower-of-Cost-or-Net Realizable Value (LCNRV) 成本和可变现净值孰低</vt:lpstr>
      <vt:lpstr>Net Realizable Value 可变现净值</vt:lpstr>
      <vt:lpstr>PowerPoint Presentation</vt:lpstr>
      <vt:lpstr>PowerPoint Presentation</vt:lpstr>
      <vt:lpstr>Illustration of LCNRV</vt:lpstr>
      <vt:lpstr>PowerPoint Presentation</vt:lpstr>
      <vt:lpstr>PowerPoint Presentation</vt:lpstr>
      <vt:lpstr>PowerPoint Presentation</vt:lpstr>
      <vt:lpstr>PowerPoint Presentation</vt:lpstr>
      <vt:lpstr>Recording NRV Instead of Cost</vt:lpstr>
      <vt:lpstr>PowerPoint Presentation</vt:lpstr>
      <vt:lpstr>Recording Net Realizable Value</vt:lpstr>
      <vt:lpstr>PowerPoint Presentation</vt:lpstr>
      <vt:lpstr>PowerPoint Presentation</vt:lpstr>
      <vt:lpstr>PowerPoint Presentation</vt:lpstr>
      <vt:lpstr>LCNRV</vt:lpstr>
      <vt:lpstr>Recovery of Inventory Loss 存货减值损失转回</vt:lpstr>
      <vt:lpstr>PowerPoint Presentation</vt:lpstr>
      <vt:lpstr>Evaluation of LCM Rule</vt:lpstr>
      <vt:lpstr>LCNRV</vt:lpstr>
      <vt:lpstr>LCNRV</vt:lpstr>
      <vt:lpstr>LCNRV</vt:lpstr>
      <vt:lpstr>PowerPoint Presentation</vt:lpstr>
      <vt:lpstr>Presentation and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Jack Qiang</cp:lastModifiedBy>
  <cp:revision>2403</cp:revision>
  <cp:lastPrinted>1999-09-16T17:08:20Z</cp:lastPrinted>
  <dcterms:created xsi:type="dcterms:W3CDTF">1997-03-28T18:03:02Z</dcterms:created>
  <dcterms:modified xsi:type="dcterms:W3CDTF">2024-09-10T13:39:38Z</dcterms:modified>
</cp:coreProperties>
</file>